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Proxima Nova"/>
      <p:regular r:id="rId47"/>
      <p:bold r:id="rId48"/>
      <p:italic r:id="rId49"/>
      <p:boldItalic r:id="rId50"/>
    </p:embeddedFont>
    <p:embeddedFont>
      <p:font typeface="Alfa Slab One"/>
      <p:regular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F40AA3C-746E-409E-8D6E-86DB649341FE}">
  <a:tblStyle styleId="{6F40AA3C-746E-409E-8D6E-86DB649341F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roximaNova-bold.fntdata"/><Relationship Id="rId47" Type="http://schemas.openxmlformats.org/officeDocument/2006/relationships/font" Target="fonts/ProximaNova-regular.fntdata"/><Relationship Id="rId49" Type="http://schemas.openxmlformats.org/officeDocument/2006/relationships/font" Target="fonts/ProximaNova-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lfaSlabOne-regular.fntdata"/><Relationship Id="rId50" Type="http://schemas.openxmlformats.org/officeDocument/2006/relationships/font" Target="fonts/ProximaNova-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3f46487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3f46487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3f46487c2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3f46487c2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73f46487c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3f46487c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3f46487c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3f46487c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3f46487c2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3f46487c2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3f46487c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3f46487c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3f46487c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3f46487c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3f46487c2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3f46487c2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3f46487c2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3f46487c2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3f46487c2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3f46487c2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73e707987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73e707987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3f46487c2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3f46487c2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3e707987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3e707987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Among the 29 features selected after pre processing, we select 9 among all as training set. The label class is popularity, in order to predict whether a new movie will be popular or not among reviewers. For test dataset, the popularity is dropped before inputting.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KNN fastest, lower accuracy</a:t>
            </a:r>
            <a:endParaRPr/>
          </a:p>
          <a:p>
            <a:pPr indent="0" lvl="0" marL="0" rtl="0" algn="l">
              <a:spcBef>
                <a:spcPts val="0"/>
              </a:spcBef>
              <a:spcAft>
                <a:spcPts val="0"/>
              </a:spcAft>
              <a:buNone/>
            </a:pPr>
            <a:r>
              <a:rPr lang="en-GB"/>
              <a:t>ANN &amp; Ensemble &amp; </a:t>
            </a:r>
            <a:r>
              <a:rPr lang="en-GB"/>
              <a:t>SVM</a:t>
            </a:r>
            <a:r>
              <a:rPr lang="en-GB"/>
              <a:t> lowest speed while doing the training, but generate much better result compared with others in accuracy</a:t>
            </a:r>
            <a:endParaRPr/>
          </a:p>
          <a:p>
            <a:pPr indent="0" lvl="0" marL="0" rtl="0" algn="l">
              <a:spcBef>
                <a:spcPts val="0"/>
              </a:spcBef>
              <a:spcAft>
                <a:spcPts val="0"/>
              </a:spcAft>
              <a:buNone/>
            </a:pPr>
            <a:r>
              <a:rPr lang="en-GB"/>
              <a:t>NB time, accuracy in the middle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3e707987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3e707987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a:t>
            </a:r>
            <a:r>
              <a:rPr lang="en-GB"/>
              <a:t>ive metric of performance evaluation have been tried to implement. Here, we take some as example to do demonstration.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the first one, accuracy score. Can see that svc mlp and ensemble tends to generate a higher accuracy, or say a better performance for this certain dataset we choose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73e707987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3e707987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are confusion matrix for the classifiers. Introduce where represents predicted result, which is the correct label.</a:t>
            </a:r>
            <a:endParaRPr/>
          </a:p>
          <a:p>
            <a:pPr indent="0" lvl="0" marL="0" rtl="0" algn="l">
              <a:spcBef>
                <a:spcPts val="0"/>
              </a:spcBef>
              <a:spcAft>
                <a:spcPts val="0"/>
              </a:spcAft>
              <a:buNone/>
            </a:pPr>
            <a:r>
              <a:rPr lang="en-GB"/>
              <a:t>Sequence: true negative, false positive, false negative, true positive.</a:t>
            </a:r>
            <a:endParaRPr/>
          </a:p>
          <a:p>
            <a:pPr indent="0" lvl="0" marL="0" rtl="0" algn="l">
              <a:spcBef>
                <a:spcPts val="0"/>
              </a:spcBef>
              <a:spcAft>
                <a:spcPts val="0"/>
              </a:spcAft>
              <a:buNone/>
            </a:pPr>
            <a:r>
              <a:rPr lang="en-GB"/>
              <a:t>Comparing this five, can find that ANN tends to have a better performance. Since the number of unknown records being classified into true positive and true negative result is larger.</a:t>
            </a:r>
            <a:endParaRPr/>
          </a:p>
          <a:p>
            <a:pPr indent="0" lvl="0" marL="0" rtl="0" algn="l">
              <a:spcBef>
                <a:spcPts val="0"/>
              </a:spcBef>
              <a:spcAft>
                <a:spcPts val="0"/>
              </a:spcAft>
              <a:buNone/>
            </a:pPr>
            <a:r>
              <a:rPr lang="en-GB"/>
              <a:t>Also some patterns can be observed. For ANN, overall it is better. But Naive Bayes, SVC and Ensemble seems all tend to generate more true or ‘1’, can see the true positive and false positive takes quite large ratio.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3e707987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3e707987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Besides KNN, others are similar and more closer to top left of the graph.</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73e707987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3e707987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these 8 features chosen, and for this certain dataset, KNN tends to have worse performance compared with others, while other classifiers have own defeats or advantages, but the performance doesn’t differ too much. In general, ANN tends to be a better algorithm for new movie prediction.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3e707987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3e70798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73f6d1c5f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3f6d1c5f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a:t>It shows that movies that are less popular are more likely to have less people to vote for them. In other words, people are more willing to vote for popular movies.</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73f6d1c5f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3f6d1c5f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It shows that most movies usually get an average rate of 6 to 8 . And movies with high average rate usually have more votes. In other words, people do not like to vote for those low-rate movies.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73f6d1c5f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3f6d1c5f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There are many outliers on the y-axis and x-axis which should not be considered as final results. When larger number of clusters is chosen, post-processing are required to eliminate small clusters that may represent outliers. The graph shows that no matter what the runtime of movies is, it does not affect their average rates. In other words, there is no evidence showing that longer movies means better movies.</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73f46487c2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73f46487c2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3f6d1c5f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3f6d1c5f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a:t>which is from 0 to 19 and 20 genres in total.</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73f6d1c5f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3f6d1c5f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It shows that when people rate for a movie, there is no preference in the genre of movies. The well-known popular movie types such as action, science fiction, drama and comedy, do not have higher average rate than the movies of minority interest. The movies of minority interest only have less rate, but not lower rate.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73e707987f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3e707987f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goal of the clustering is to see if we can cluster the data into 2 groups and find some relation with popularity, or if we can cluster the dataset to find some relation between those selected attributes.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73e707987f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73e707987f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selected 8 attributes. Same as the attributes in classifiers, to try to cluster according to values. We process them into vector data. </a:t>
            </a:r>
            <a:r>
              <a:rPr lang="en-GB"/>
              <a:t>To compute the dissimilarity between two data object, in this case, two nominal vectors, we use Simple Match Coefficient (SMC).</a:t>
            </a:r>
            <a:endParaRPr/>
          </a:p>
          <a:p>
            <a:pPr indent="0" lvl="0" marL="0" rtl="0" algn="ctr">
              <a:lnSpc>
                <a:spcPct val="115000"/>
              </a:lnSpc>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73e707987f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3e707987f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DBSCAN and Agglomerative Clustering are two very different clustering methods. DBSCAN is a density based partition clustering method, while Agglomerative Clustering is a distance based hierarchical clustering method.</a:t>
            </a:r>
            <a:endParaRPr/>
          </a:p>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73e707987f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3e707987f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a:t>From the function header, the function requires eps, min_samples and metric. For the dataset used in this project, all of the parameters can be optional expect metrics. In DBSCAN, a low min_sample value means the algorithm will build more clusters from noise points. </a:t>
            </a:r>
            <a:endParaRPr/>
          </a:p>
          <a:p>
            <a:pPr indent="0" lvl="0" marL="0" rtl="0" algn="just">
              <a:lnSpc>
                <a:spcPct val="115000"/>
              </a:lnSpc>
              <a:spcBef>
                <a:spcPts val="0"/>
              </a:spcBef>
              <a:spcAft>
                <a:spcPts val="0"/>
              </a:spcAft>
              <a:buNone/>
            </a:pPr>
            <a:r>
              <a:rPr lang="en-GB"/>
              <a:t>There is one heuristic approach, which is using min_samples = n(n), where n is the total number of pointers to be clustered by the algorithm. Then we tried different eps and minPoints to cluster the data, and we only get a lot of noises or single big cluster. </a:t>
            </a:r>
            <a:endParaRPr/>
          </a:p>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73e707987f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73e707987f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printed here is the number of  clusters and number of points in each cluster. This is too inconvenient so we visualize it.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73e707987f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73e707987f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printed here is the number of  clusters and number of points in each cluster. We visualize the size of clusters when the number of clusters are high. As we can see, we only get several more reasonable size of clusters when the number of clusters are really high. Why is that we cannot get reasonable size of clusters?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73e707987f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73e707987f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DBSCAN might not be a good clustering method on this dataset because it is very likely to have varying densities. After adding more attributes into the clustering analysis and achieve some more reasonable results, to improve the accuracy and explore relations, different algorithms could be implemented, such as SNN and Jarvis-Patrick.</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73f46487c2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73f46487c2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73f16b47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73f16b47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73f46487c2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3f46487c2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73f46487c2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73f46487c2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3e707987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3e707987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3f16b475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3f16b475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73f16b475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3f16b475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3f46487c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3f46487c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6.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5.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45.png"/><Relationship Id="rId5" Type="http://schemas.openxmlformats.org/officeDocument/2006/relationships/image" Target="../media/image11.png"/><Relationship Id="rId6" Type="http://schemas.openxmlformats.org/officeDocument/2006/relationships/image" Target="../media/image18.png"/><Relationship Id="rId7"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22.png"/><Relationship Id="rId6" Type="http://schemas.openxmlformats.org/officeDocument/2006/relationships/image" Target="../media/image37.png"/><Relationship Id="rId7"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image" Target="../media/image43.png"/><Relationship Id="rId5" Type="http://schemas.openxmlformats.org/officeDocument/2006/relationships/image" Target="../media/image38.png"/><Relationship Id="rId6"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2.png"/><Relationship Id="rId4" Type="http://schemas.openxmlformats.org/officeDocument/2006/relationships/image" Target="../media/image40.png"/><Relationship Id="rId5"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png"/><Relationship Id="rId10" Type="http://schemas.openxmlformats.org/officeDocument/2006/relationships/image" Target="../media/image7.png"/><Relationship Id="rId9"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5.png"/><Relationship Id="rId8"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solidFill>
                  <a:srgbClr val="E06666"/>
                </a:solidFill>
              </a:rPr>
              <a:t>TMDb Data Mining</a:t>
            </a:r>
            <a:endParaRPr>
              <a:solidFill>
                <a:srgbClr val="E06666"/>
              </a:solidFill>
            </a:endParaRPr>
          </a:p>
        </p:txBody>
      </p:sp>
      <p:sp>
        <p:nvSpPr>
          <p:cNvPr id="57" name="Google Shape;57;p13"/>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800"/>
              <a:t>CZ4032 Data Analytics and Mining, Assignment Representation</a:t>
            </a:r>
            <a:endParaRPr sz="1800"/>
          </a:p>
          <a:p>
            <a:pPr indent="0" lvl="0" marL="0" rtl="0" algn="ctr">
              <a:spcBef>
                <a:spcPts val="0"/>
              </a:spcBef>
              <a:spcAft>
                <a:spcPts val="0"/>
              </a:spcAft>
              <a:buNone/>
            </a:pPr>
            <a:r>
              <a:rPr lang="en-GB" sz="1800"/>
              <a:t>Li Bingzi, Wu Ziang, Zhang Shengjing and Zhang Yuehan</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Pre-processing</a:t>
            </a:r>
            <a:endParaRPr>
              <a:solidFill>
                <a:srgbClr val="E06666"/>
              </a:solidFill>
            </a:endParaRPr>
          </a:p>
        </p:txBody>
      </p:sp>
      <p:pic>
        <p:nvPicPr>
          <p:cNvPr id="119" name="Google Shape;119;p22"/>
          <p:cNvPicPr preferRelativeResize="0"/>
          <p:nvPr/>
        </p:nvPicPr>
        <p:blipFill>
          <a:blip r:embed="rId3">
            <a:alphaModFix/>
          </a:blip>
          <a:stretch>
            <a:fillRect/>
          </a:stretch>
        </p:blipFill>
        <p:spPr>
          <a:xfrm>
            <a:off x="152400" y="1170125"/>
            <a:ext cx="8839201" cy="33960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Pre-processing</a:t>
            </a:r>
            <a:endParaRPr>
              <a:solidFill>
                <a:srgbClr val="E06666"/>
              </a:solidFill>
            </a:endParaRPr>
          </a:p>
        </p:txBody>
      </p:sp>
      <p:pic>
        <p:nvPicPr>
          <p:cNvPr id="125" name="Google Shape;125;p23"/>
          <p:cNvPicPr preferRelativeResize="0"/>
          <p:nvPr/>
        </p:nvPicPr>
        <p:blipFill>
          <a:blip r:embed="rId3">
            <a:alphaModFix/>
          </a:blip>
          <a:stretch>
            <a:fillRect/>
          </a:stretch>
        </p:blipFill>
        <p:spPr>
          <a:xfrm>
            <a:off x="152400" y="1170125"/>
            <a:ext cx="8839200" cy="2971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Pre-processing</a:t>
            </a:r>
            <a:endParaRPr>
              <a:solidFill>
                <a:srgbClr val="E06666"/>
              </a:solidFill>
            </a:endParaRPr>
          </a:p>
        </p:txBody>
      </p:sp>
      <p:pic>
        <p:nvPicPr>
          <p:cNvPr id="131" name="Google Shape;131;p24"/>
          <p:cNvPicPr preferRelativeResize="0"/>
          <p:nvPr/>
        </p:nvPicPr>
        <p:blipFill>
          <a:blip r:embed="rId3">
            <a:alphaModFix/>
          </a:blip>
          <a:stretch>
            <a:fillRect/>
          </a:stretch>
        </p:blipFill>
        <p:spPr>
          <a:xfrm>
            <a:off x="152400" y="1196075"/>
            <a:ext cx="8839201" cy="33170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Pre-processing</a:t>
            </a:r>
            <a:endParaRPr>
              <a:solidFill>
                <a:srgbClr val="E06666"/>
              </a:solidFill>
            </a:endParaRPr>
          </a:p>
        </p:txBody>
      </p:sp>
      <p:pic>
        <p:nvPicPr>
          <p:cNvPr id="137" name="Google Shape;137;p25"/>
          <p:cNvPicPr preferRelativeResize="0"/>
          <p:nvPr/>
        </p:nvPicPr>
        <p:blipFill>
          <a:blip r:embed="rId3">
            <a:alphaModFix/>
          </a:blip>
          <a:stretch>
            <a:fillRect/>
          </a:stretch>
        </p:blipFill>
        <p:spPr>
          <a:xfrm>
            <a:off x="152400" y="1170125"/>
            <a:ext cx="8839198" cy="33409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Features</a:t>
            </a:r>
            <a:endParaRPr>
              <a:solidFill>
                <a:srgbClr val="E06666"/>
              </a:solidFill>
            </a:endParaRPr>
          </a:p>
        </p:txBody>
      </p:sp>
      <p:pic>
        <p:nvPicPr>
          <p:cNvPr id="143" name="Google Shape;143;p26"/>
          <p:cNvPicPr preferRelativeResize="0"/>
          <p:nvPr/>
        </p:nvPicPr>
        <p:blipFill>
          <a:blip r:embed="rId3">
            <a:alphaModFix/>
          </a:blip>
          <a:stretch>
            <a:fillRect/>
          </a:stretch>
        </p:blipFill>
        <p:spPr>
          <a:xfrm>
            <a:off x="152400" y="1521662"/>
            <a:ext cx="8839200" cy="174666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Data Analytics</a:t>
            </a:r>
            <a:endParaRPr>
              <a:solidFill>
                <a:srgbClr val="E06666"/>
              </a:solidFill>
            </a:endParaRPr>
          </a:p>
        </p:txBody>
      </p:sp>
      <p:pic>
        <p:nvPicPr>
          <p:cNvPr id="149" name="Google Shape;149;p27"/>
          <p:cNvPicPr preferRelativeResize="0"/>
          <p:nvPr/>
        </p:nvPicPr>
        <p:blipFill>
          <a:blip r:embed="rId3">
            <a:alphaModFix/>
          </a:blip>
          <a:stretch>
            <a:fillRect/>
          </a:stretch>
        </p:blipFill>
        <p:spPr>
          <a:xfrm>
            <a:off x="1464738" y="1118425"/>
            <a:ext cx="6214535" cy="38209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Data Analytics</a:t>
            </a:r>
            <a:endParaRPr>
              <a:solidFill>
                <a:srgbClr val="E06666"/>
              </a:solidFill>
            </a:endParaRPr>
          </a:p>
        </p:txBody>
      </p:sp>
      <p:pic>
        <p:nvPicPr>
          <p:cNvPr id="155" name="Google Shape;155;p28"/>
          <p:cNvPicPr preferRelativeResize="0"/>
          <p:nvPr/>
        </p:nvPicPr>
        <p:blipFill>
          <a:blip r:embed="rId3">
            <a:alphaModFix/>
          </a:blip>
          <a:stretch>
            <a:fillRect/>
          </a:stretch>
        </p:blipFill>
        <p:spPr>
          <a:xfrm>
            <a:off x="536500" y="1583900"/>
            <a:ext cx="8071000" cy="2921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Data Analytics</a:t>
            </a:r>
            <a:endParaRPr>
              <a:solidFill>
                <a:srgbClr val="E06666"/>
              </a:solidFill>
            </a:endParaRPr>
          </a:p>
        </p:txBody>
      </p:sp>
      <p:pic>
        <p:nvPicPr>
          <p:cNvPr id="161" name="Google Shape;161;p29"/>
          <p:cNvPicPr preferRelativeResize="0"/>
          <p:nvPr/>
        </p:nvPicPr>
        <p:blipFill>
          <a:blip r:embed="rId3">
            <a:alphaModFix/>
          </a:blip>
          <a:stretch>
            <a:fillRect/>
          </a:stretch>
        </p:blipFill>
        <p:spPr>
          <a:xfrm>
            <a:off x="589550" y="1563175"/>
            <a:ext cx="7964901" cy="2672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Data Analytics</a:t>
            </a:r>
            <a:endParaRPr>
              <a:solidFill>
                <a:srgbClr val="E06666"/>
              </a:solidFill>
            </a:endParaRPr>
          </a:p>
        </p:txBody>
      </p:sp>
      <p:pic>
        <p:nvPicPr>
          <p:cNvPr id="167" name="Google Shape;167;p30"/>
          <p:cNvPicPr preferRelativeResize="0"/>
          <p:nvPr/>
        </p:nvPicPr>
        <p:blipFill>
          <a:blip r:embed="rId3">
            <a:alphaModFix/>
          </a:blip>
          <a:stretch>
            <a:fillRect/>
          </a:stretch>
        </p:blipFill>
        <p:spPr>
          <a:xfrm>
            <a:off x="2337875" y="1201175"/>
            <a:ext cx="4468245" cy="3820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Recommendation</a:t>
            </a:r>
            <a:endParaRPr>
              <a:solidFill>
                <a:srgbClr val="E06666"/>
              </a:solidFill>
            </a:endParaRPr>
          </a:p>
        </p:txBody>
      </p:sp>
      <p:pic>
        <p:nvPicPr>
          <p:cNvPr id="173" name="Google Shape;173;p31"/>
          <p:cNvPicPr preferRelativeResize="0"/>
          <p:nvPr/>
        </p:nvPicPr>
        <p:blipFill>
          <a:blip r:embed="rId3">
            <a:alphaModFix/>
          </a:blip>
          <a:stretch>
            <a:fillRect/>
          </a:stretch>
        </p:blipFill>
        <p:spPr>
          <a:xfrm>
            <a:off x="4361787" y="1485800"/>
            <a:ext cx="4697087" cy="2791575"/>
          </a:xfrm>
          <a:prstGeom prst="rect">
            <a:avLst/>
          </a:prstGeom>
          <a:noFill/>
          <a:ln>
            <a:noFill/>
          </a:ln>
        </p:spPr>
      </p:pic>
      <p:pic>
        <p:nvPicPr>
          <p:cNvPr id="174" name="Google Shape;174;p31"/>
          <p:cNvPicPr preferRelativeResize="0"/>
          <p:nvPr/>
        </p:nvPicPr>
        <p:blipFill>
          <a:blip r:embed="rId4">
            <a:alphaModFix/>
          </a:blip>
          <a:stretch>
            <a:fillRect/>
          </a:stretch>
        </p:blipFill>
        <p:spPr>
          <a:xfrm>
            <a:off x="353575" y="1532150"/>
            <a:ext cx="3844524" cy="2595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Motivation</a:t>
            </a:r>
            <a:endParaRPr>
              <a:solidFill>
                <a:srgbClr val="E06666"/>
              </a:solidFill>
            </a:endParaRPr>
          </a:p>
        </p:txBody>
      </p:sp>
      <p:pic>
        <p:nvPicPr>
          <p:cNvPr id="63" name="Google Shape;63;p14"/>
          <p:cNvPicPr preferRelativeResize="0"/>
          <p:nvPr/>
        </p:nvPicPr>
        <p:blipFill>
          <a:blip r:embed="rId3">
            <a:alphaModFix/>
          </a:blip>
          <a:stretch>
            <a:fillRect/>
          </a:stretch>
        </p:blipFill>
        <p:spPr>
          <a:xfrm>
            <a:off x="1358925" y="1219005"/>
            <a:ext cx="6426150" cy="3866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Recommendation</a:t>
            </a:r>
            <a:endParaRPr>
              <a:solidFill>
                <a:srgbClr val="E06666"/>
              </a:solidFill>
            </a:endParaRPr>
          </a:p>
        </p:txBody>
      </p:sp>
      <p:pic>
        <p:nvPicPr>
          <p:cNvPr id="180" name="Google Shape;180;p32"/>
          <p:cNvPicPr preferRelativeResize="0"/>
          <p:nvPr/>
        </p:nvPicPr>
        <p:blipFill>
          <a:blip r:embed="rId3">
            <a:alphaModFix/>
          </a:blip>
          <a:stretch>
            <a:fillRect/>
          </a:stretch>
        </p:blipFill>
        <p:spPr>
          <a:xfrm>
            <a:off x="3880975" y="1365375"/>
            <a:ext cx="5165226" cy="2653376"/>
          </a:xfrm>
          <a:prstGeom prst="rect">
            <a:avLst/>
          </a:prstGeom>
          <a:noFill/>
          <a:ln>
            <a:noFill/>
          </a:ln>
        </p:spPr>
      </p:pic>
      <p:pic>
        <p:nvPicPr>
          <p:cNvPr id="181" name="Google Shape;181;p32"/>
          <p:cNvPicPr preferRelativeResize="0"/>
          <p:nvPr/>
        </p:nvPicPr>
        <p:blipFill rotWithShape="1">
          <a:blip r:embed="rId4">
            <a:alphaModFix/>
          </a:blip>
          <a:srcRect b="0" l="7815" r="10257" t="0"/>
          <a:stretch/>
        </p:blipFill>
        <p:spPr>
          <a:xfrm>
            <a:off x="237900" y="1513963"/>
            <a:ext cx="3434175" cy="2356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616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Classification-C</a:t>
            </a:r>
            <a:r>
              <a:rPr lang="en-GB">
                <a:solidFill>
                  <a:srgbClr val="E06666"/>
                </a:solidFill>
              </a:rPr>
              <a:t>lassifiers </a:t>
            </a:r>
            <a:endParaRPr>
              <a:solidFill>
                <a:srgbClr val="E06666"/>
              </a:solidFill>
            </a:endParaRPr>
          </a:p>
        </p:txBody>
      </p:sp>
      <p:sp>
        <p:nvSpPr>
          <p:cNvPr id="187" name="Google Shape;187;p33"/>
          <p:cNvSpPr txBox="1"/>
          <p:nvPr>
            <p:ph idx="1" type="body"/>
          </p:nvPr>
        </p:nvSpPr>
        <p:spPr>
          <a:xfrm>
            <a:off x="2064300" y="1528125"/>
            <a:ext cx="8520600" cy="3416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GB">
                <a:solidFill>
                  <a:schemeClr val="accent1"/>
                </a:solidFill>
                <a:latin typeface="Times New Roman"/>
                <a:ea typeface="Times New Roman"/>
                <a:cs typeface="Times New Roman"/>
                <a:sym typeface="Times New Roman"/>
              </a:rPr>
              <a:t>    </a:t>
            </a:r>
            <a:r>
              <a:rPr b="1" lang="en-GB">
                <a:solidFill>
                  <a:srgbClr val="434343"/>
                </a:solidFill>
                <a:latin typeface="Times New Roman"/>
                <a:ea typeface="Times New Roman"/>
                <a:cs typeface="Times New Roman"/>
                <a:sym typeface="Times New Roman"/>
              </a:rPr>
              <a:t>K-Nearest Neighbors Classifiers</a:t>
            </a:r>
            <a:endParaRPr b="1">
              <a:solidFill>
                <a:srgbClr val="434343"/>
              </a:solidFill>
              <a:latin typeface="Times New Roman"/>
              <a:ea typeface="Times New Roman"/>
              <a:cs typeface="Times New Roman"/>
              <a:sym typeface="Times New Roman"/>
            </a:endParaRPr>
          </a:p>
          <a:p>
            <a:pPr indent="-228600" lvl="0" marL="457200" rtl="0" algn="l">
              <a:lnSpc>
                <a:spcPct val="200000"/>
              </a:lnSpc>
              <a:spcBef>
                <a:spcPts val="0"/>
              </a:spcBef>
              <a:spcAft>
                <a:spcPts val="0"/>
              </a:spcAft>
              <a:buNone/>
            </a:pPr>
            <a:r>
              <a:rPr b="1" lang="en-GB">
                <a:solidFill>
                  <a:schemeClr val="accent1"/>
                </a:solidFill>
                <a:latin typeface="Times New Roman"/>
                <a:ea typeface="Times New Roman"/>
                <a:cs typeface="Times New Roman"/>
                <a:sym typeface="Times New Roman"/>
              </a:rPr>
              <a:t>Naïve Bayes Classifiers</a:t>
            </a:r>
            <a:endParaRPr b="1">
              <a:solidFill>
                <a:schemeClr val="accent1"/>
              </a:solidFill>
              <a:latin typeface="Times New Roman"/>
              <a:ea typeface="Times New Roman"/>
              <a:cs typeface="Times New Roman"/>
              <a:sym typeface="Times New Roman"/>
            </a:endParaRPr>
          </a:p>
          <a:p>
            <a:pPr indent="-228600" lvl="0" marL="457200" rtl="0" algn="l">
              <a:lnSpc>
                <a:spcPct val="200000"/>
              </a:lnSpc>
              <a:spcBef>
                <a:spcPts val="0"/>
              </a:spcBef>
              <a:spcAft>
                <a:spcPts val="0"/>
              </a:spcAft>
              <a:buNone/>
            </a:pPr>
            <a:r>
              <a:rPr b="1" lang="en-GB">
                <a:solidFill>
                  <a:srgbClr val="38761D"/>
                </a:solidFill>
                <a:latin typeface="Times New Roman"/>
                <a:ea typeface="Times New Roman"/>
                <a:cs typeface="Times New Roman"/>
                <a:sym typeface="Times New Roman"/>
              </a:rPr>
              <a:t>Support Vector Machines</a:t>
            </a:r>
            <a:endParaRPr b="1">
              <a:solidFill>
                <a:srgbClr val="38761D"/>
              </a:solidFill>
              <a:latin typeface="Times New Roman"/>
              <a:ea typeface="Times New Roman"/>
              <a:cs typeface="Times New Roman"/>
              <a:sym typeface="Times New Roman"/>
            </a:endParaRPr>
          </a:p>
          <a:p>
            <a:pPr indent="-228600" lvl="0" marL="457200" rtl="0" algn="l">
              <a:lnSpc>
                <a:spcPct val="200000"/>
              </a:lnSpc>
              <a:spcBef>
                <a:spcPts val="0"/>
              </a:spcBef>
              <a:spcAft>
                <a:spcPts val="0"/>
              </a:spcAft>
              <a:buNone/>
            </a:pPr>
            <a:r>
              <a:rPr b="1" lang="en-GB">
                <a:solidFill>
                  <a:srgbClr val="38761D"/>
                </a:solidFill>
                <a:latin typeface="Times New Roman"/>
                <a:ea typeface="Times New Roman"/>
                <a:cs typeface="Times New Roman"/>
                <a:sym typeface="Times New Roman"/>
              </a:rPr>
              <a:t>Artificial Neural Networks</a:t>
            </a:r>
            <a:endParaRPr b="1">
              <a:solidFill>
                <a:srgbClr val="38761D"/>
              </a:solidFill>
              <a:latin typeface="Times New Roman"/>
              <a:ea typeface="Times New Roman"/>
              <a:cs typeface="Times New Roman"/>
              <a:sym typeface="Times New Roman"/>
            </a:endParaRPr>
          </a:p>
          <a:p>
            <a:pPr indent="-228600" lvl="0" marL="457200" rtl="0" algn="l">
              <a:lnSpc>
                <a:spcPct val="200000"/>
              </a:lnSpc>
              <a:spcBef>
                <a:spcPts val="0"/>
              </a:spcBef>
              <a:spcAft>
                <a:spcPts val="0"/>
              </a:spcAft>
              <a:buNone/>
            </a:pPr>
            <a:r>
              <a:rPr b="1" lang="en-GB">
                <a:solidFill>
                  <a:srgbClr val="38761D"/>
                </a:solidFill>
                <a:latin typeface="Times New Roman"/>
                <a:ea typeface="Times New Roman"/>
                <a:cs typeface="Times New Roman"/>
                <a:sym typeface="Times New Roman"/>
              </a:rPr>
              <a:t>Ensemble Classifiers</a:t>
            </a:r>
            <a:endParaRPr b="1">
              <a:solidFill>
                <a:srgbClr val="38761D"/>
              </a:solidFill>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pic>
        <p:nvPicPr>
          <p:cNvPr id="188" name="Google Shape;188;p33"/>
          <p:cNvPicPr preferRelativeResize="0"/>
          <p:nvPr/>
        </p:nvPicPr>
        <p:blipFill>
          <a:blip r:embed="rId3">
            <a:alphaModFix/>
          </a:blip>
          <a:stretch>
            <a:fillRect/>
          </a:stretch>
        </p:blipFill>
        <p:spPr>
          <a:xfrm>
            <a:off x="7511025" y="648500"/>
            <a:ext cx="1068625" cy="964973"/>
          </a:xfrm>
          <a:prstGeom prst="rect">
            <a:avLst/>
          </a:prstGeom>
          <a:noFill/>
          <a:ln>
            <a:noFill/>
          </a:ln>
        </p:spPr>
      </p:pic>
      <p:pic>
        <p:nvPicPr>
          <p:cNvPr id="189" name="Google Shape;189;p33"/>
          <p:cNvPicPr preferRelativeResize="0"/>
          <p:nvPr/>
        </p:nvPicPr>
        <p:blipFill rotWithShape="1">
          <a:blip r:embed="rId4">
            <a:alphaModFix/>
          </a:blip>
          <a:srcRect b="0" l="61788" r="0" t="34810"/>
          <a:stretch/>
        </p:blipFill>
        <p:spPr>
          <a:xfrm>
            <a:off x="6215100" y="1372300"/>
            <a:ext cx="943500" cy="805500"/>
          </a:xfrm>
          <a:prstGeom prst="ellipse">
            <a:avLst/>
          </a:prstGeom>
          <a:noFill/>
          <a:ln>
            <a:noFill/>
          </a:ln>
        </p:spPr>
      </p:pic>
      <p:pic>
        <p:nvPicPr>
          <p:cNvPr id="190" name="Google Shape;190;p33"/>
          <p:cNvPicPr preferRelativeResize="0"/>
          <p:nvPr/>
        </p:nvPicPr>
        <p:blipFill>
          <a:blip r:embed="rId5">
            <a:alphaModFix/>
          </a:blip>
          <a:stretch>
            <a:fillRect/>
          </a:stretch>
        </p:blipFill>
        <p:spPr>
          <a:xfrm>
            <a:off x="7152475" y="2314775"/>
            <a:ext cx="892800" cy="873300"/>
          </a:xfrm>
          <a:prstGeom prst="ellipse">
            <a:avLst/>
          </a:prstGeom>
          <a:noFill/>
          <a:ln>
            <a:noFill/>
          </a:ln>
        </p:spPr>
      </p:pic>
      <p:pic>
        <p:nvPicPr>
          <p:cNvPr id="191" name="Google Shape;191;p33"/>
          <p:cNvPicPr preferRelativeResize="0"/>
          <p:nvPr/>
        </p:nvPicPr>
        <p:blipFill>
          <a:blip r:embed="rId6">
            <a:alphaModFix/>
          </a:blip>
          <a:stretch>
            <a:fillRect/>
          </a:stretch>
        </p:blipFill>
        <p:spPr>
          <a:xfrm>
            <a:off x="5377025" y="2502550"/>
            <a:ext cx="1350000" cy="1191900"/>
          </a:xfrm>
          <a:prstGeom prst="ellipse">
            <a:avLst/>
          </a:prstGeom>
          <a:noFill/>
          <a:ln>
            <a:noFill/>
          </a:ln>
        </p:spPr>
      </p:pic>
      <p:pic>
        <p:nvPicPr>
          <p:cNvPr id="192" name="Google Shape;192;p33"/>
          <p:cNvPicPr preferRelativeResize="0"/>
          <p:nvPr/>
        </p:nvPicPr>
        <p:blipFill>
          <a:blip r:embed="rId7">
            <a:alphaModFix/>
          </a:blip>
          <a:stretch>
            <a:fillRect/>
          </a:stretch>
        </p:blipFill>
        <p:spPr>
          <a:xfrm>
            <a:off x="6427300" y="3709075"/>
            <a:ext cx="1025100" cy="873300"/>
          </a:xfrm>
          <a:prstGeom prst="ellipse">
            <a:avLst/>
          </a:prstGeom>
          <a:noFill/>
          <a:ln>
            <a:noFill/>
          </a:ln>
        </p:spPr>
      </p:pic>
      <p:sp>
        <p:nvSpPr>
          <p:cNvPr id="193" name="Google Shape;193;p33"/>
          <p:cNvSpPr txBox="1"/>
          <p:nvPr/>
        </p:nvSpPr>
        <p:spPr>
          <a:xfrm>
            <a:off x="431125" y="952425"/>
            <a:ext cx="1194300" cy="17619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GB">
                <a:solidFill>
                  <a:schemeClr val="accent1"/>
                </a:solidFill>
                <a:latin typeface="Times New Roman"/>
                <a:ea typeface="Times New Roman"/>
                <a:cs typeface="Times New Roman"/>
                <a:sym typeface="Times New Roman"/>
              </a:rPr>
              <a:t>language cast_0 director genre_0 company_0 country cast_num crew_num</a:t>
            </a:r>
            <a:endParaRPr b="1">
              <a:solidFill>
                <a:schemeClr val="accent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b="1" lang="en-GB">
                <a:solidFill>
                  <a:schemeClr val="accent1"/>
                </a:solidFill>
                <a:latin typeface="Times New Roman"/>
                <a:ea typeface="Times New Roman"/>
                <a:cs typeface="Times New Roman"/>
                <a:sym typeface="Times New Roman"/>
              </a:rPr>
              <a:t>popularity </a:t>
            </a:r>
            <a:endParaRPr b="1">
              <a:solidFill>
                <a:schemeClr val="accent1"/>
              </a:solidFill>
              <a:latin typeface="Times New Roman"/>
              <a:ea typeface="Times New Roman"/>
              <a:cs typeface="Times New Roman"/>
              <a:sym typeface="Times New Roman"/>
            </a:endParaRPr>
          </a:p>
        </p:txBody>
      </p:sp>
      <p:sp>
        <p:nvSpPr>
          <p:cNvPr id="194" name="Google Shape;194;p33"/>
          <p:cNvSpPr/>
          <p:nvPr/>
        </p:nvSpPr>
        <p:spPr>
          <a:xfrm>
            <a:off x="1709525" y="2675775"/>
            <a:ext cx="395700" cy="380700"/>
          </a:xfrm>
          <a:prstGeom prst="striped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Classification-Performance Metrics</a:t>
            </a:r>
            <a:endParaRPr>
              <a:solidFill>
                <a:srgbClr val="E06666"/>
              </a:solidFill>
            </a:endParaRPr>
          </a:p>
        </p:txBody>
      </p:sp>
      <p:sp>
        <p:nvSpPr>
          <p:cNvPr id="200" name="Google Shape;200;p34"/>
          <p:cNvSpPr txBox="1"/>
          <p:nvPr>
            <p:ph idx="1" type="body"/>
          </p:nvPr>
        </p:nvSpPr>
        <p:spPr>
          <a:xfrm>
            <a:off x="692700" y="1451925"/>
            <a:ext cx="8520600" cy="3416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GB">
                <a:solidFill>
                  <a:schemeClr val="accent1"/>
                </a:solidFill>
                <a:latin typeface="Times New Roman"/>
                <a:ea typeface="Times New Roman"/>
                <a:cs typeface="Times New Roman"/>
                <a:sym typeface="Times New Roman"/>
              </a:rPr>
              <a:t>       </a:t>
            </a:r>
            <a:r>
              <a:rPr b="1" lang="en-GB">
                <a:solidFill>
                  <a:srgbClr val="38761D"/>
                </a:solidFill>
                <a:latin typeface="Times New Roman"/>
                <a:ea typeface="Times New Roman"/>
                <a:cs typeface="Times New Roman"/>
                <a:sym typeface="Times New Roman"/>
              </a:rPr>
              <a:t>Accuracy Score</a:t>
            </a:r>
            <a:endParaRPr b="1">
              <a:solidFill>
                <a:srgbClr val="38761D"/>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b="1" lang="en-GB">
                <a:solidFill>
                  <a:schemeClr val="accent1"/>
                </a:solidFill>
                <a:latin typeface="Times New Roman"/>
                <a:ea typeface="Times New Roman"/>
                <a:cs typeface="Times New Roman"/>
                <a:sym typeface="Times New Roman"/>
              </a:rPr>
              <a:t>       Confusion Matrix</a:t>
            </a:r>
            <a:endParaRPr b="1">
              <a:solidFill>
                <a:schemeClr val="accent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b="1" lang="en-GB">
                <a:solidFill>
                  <a:schemeClr val="accent1"/>
                </a:solidFill>
                <a:latin typeface="Times New Roman"/>
                <a:ea typeface="Times New Roman"/>
                <a:cs typeface="Times New Roman"/>
                <a:sym typeface="Times New Roman"/>
              </a:rPr>
              <a:t>       Precision</a:t>
            </a:r>
            <a:endParaRPr b="1">
              <a:solidFill>
                <a:schemeClr val="accent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b="1" lang="en-GB">
                <a:solidFill>
                  <a:schemeClr val="accent1"/>
                </a:solidFill>
                <a:latin typeface="Times New Roman"/>
                <a:ea typeface="Times New Roman"/>
                <a:cs typeface="Times New Roman"/>
                <a:sym typeface="Times New Roman"/>
              </a:rPr>
              <a:t>       ROC Curve</a:t>
            </a:r>
            <a:endParaRPr b="1">
              <a:solidFill>
                <a:schemeClr val="accent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b="1" lang="en-GB">
                <a:solidFill>
                  <a:schemeClr val="accent1"/>
                </a:solidFill>
                <a:latin typeface="Times New Roman"/>
                <a:ea typeface="Times New Roman"/>
                <a:cs typeface="Times New Roman"/>
                <a:sym typeface="Times New Roman"/>
              </a:rPr>
              <a:t>       Self-Define </a:t>
            </a:r>
            <a:endParaRPr b="1">
              <a:solidFill>
                <a:schemeClr val="accent1"/>
              </a:solidFill>
              <a:latin typeface="Times New Roman"/>
              <a:ea typeface="Times New Roman"/>
              <a:cs typeface="Times New Roman"/>
              <a:sym typeface="Times New Roman"/>
            </a:endParaRPr>
          </a:p>
          <a:p>
            <a:pPr indent="-228600" lvl="0" marL="457200" rtl="0" algn="l">
              <a:lnSpc>
                <a:spcPct val="200000"/>
              </a:lnSpc>
              <a:spcBef>
                <a:spcPts val="0"/>
              </a:spcBef>
              <a:spcAft>
                <a:spcPts val="0"/>
              </a:spcAft>
              <a:buNone/>
            </a:pPr>
            <a:r>
              <a:t/>
            </a:r>
            <a:endParaRPr b="1">
              <a:solidFill>
                <a:schemeClr val="accent1"/>
              </a:solidFill>
              <a:latin typeface="Times New Roman"/>
              <a:ea typeface="Times New Roman"/>
              <a:cs typeface="Times New Roman"/>
              <a:sym typeface="Times New Roman"/>
            </a:endParaRPr>
          </a:p>
          <a:p>
            <a:pPr indent="0" lvl="0" marL="0" rtl="0" algn="l">
              <a:spcBef>
                <a:spcPts val="0"/>
              </a:spcBef>
              <a:spcAft>
                <a:spcPts val="1600"/>
              </a:spcAft>
              <a:buNone/>
            </a:pPr>
            <a:r>
              <a:t/>
            </a:r>
            <a:endParaRPr>
              <a:latin typeface="Times New Roman"/>
              <a:ea typeface="Times New Roman"/>
              <a:cs typeface="Times New Roman"/>
              <a:sym typeface="Times New Roman"/>
            </a:endParaRPr>
          </a:p>
        </p:txBody>
      </p:sp>
      <p:pic>
        <p:nvPicPr>
          <p:cNvPr id="201" name="Google Shape;201;p34"/>
          <p:cNvPicPr preferRelativeResize="0"/>
          <p:nvPr/>
        </p:nvPicPr>
        <p:blipFill>
          <a:blip r:embed="rId3">
            <a:alphaModFix/>
          </a:blip>
          <a:stretch>
            <a:fillRect/>
          </a:stretch>
        </p:blipFill>
        <p:spPr>
          <a:xfrm>
            <a:off x="3804346" y="1449925"/>
            <a:ext cx="4032250" cy="2833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6165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Classification-Performance Metrics</a:t>
            </a:r>
            <a:endParaRPr>
              <a:solidFill>
                <a:srgbClr val="E06666"/>
              </a:solidFill>
            </a:endParaRPr>
          </a:p>
        </p:txBody>
      </p:sp>
      <p:sp>
        <p:nvSpPr>
          <p:cNvPr id="207" name="Google Shape;207;p35"/>
          <p:cNvSpPr txBox="1"/>
          <p:nvPr>
            <p:ph idx="1" type="body"/>
          </p:nvPr>
        </p:nvSpPr>
        <p:spPr>
          <a:xfrm>
            <a:off x="464100" y="1451925"/>
            <a:ext cx="8520600" cy="3416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GB">
                <a:solidFill>
                  <a:schemeClr val="accent1"/>
                </a:solidFill>
                <a:latin typeface="Times New Roman"/>
                <a:ea typeface="Times New Roman"/>
                <a:cs typeface="Times New Roman"/>
                <a:sym typeface="Times New Roman"/>
              </a:rPr>
              <a:t>       Accuracy Score</a:t>
            </a:r>
            <a:endParaRPr b="1">
              <a:solidFill>
                <a:schemeClr val="accent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b="1" lang="en-GB">
                <a:solidFill>
                  <a:schemeClr val="accent1"/>
                </a:solidFill>
                <a:latin typeface="Times New Roman"/>
                <a:ea typeface="Times New Roman"/>
                <a:cs typeface="Times New Roman"/>
                <a:sym typeface="Times New Roman"/>
              </a:rPr>
              <a:t>       </a:t>
            </a:r>
            <a:r>
              <a:rPr b="1" lang="en-GB">
                <a:solidFill>
                  <a:srgbClr val="38761D"/>
                </a:solidFill>
                <a:latin typeface="Times New Roman"/>
                <a:ea typeface="Times New Roman"/>
                <a:cs typeface="Times New Roman"/>
                <a:sym typeface="Times New Roman"/>
              </a:rPr>
              <a:t>Confusion Matrix</a:t>
            </a:r>
            <a:endParaRPr b="1">
              <a:solidFill>
                <a:srgbClr val="38761D"/>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b="1" lang="en-GB">
                <a:solidFill>
                  <a:schemeClr val="accent1"/>
                </a:solidFill>
                <a:latin typeface="Times New Roman"/>
                <a:ea typeface="Times New Roman"/>
                <a:cs typeface="Times New Roman"/>
                <a:sym typeface="Times New Roman"/>
              </a:rPr>
              <a:t>       Precision</a:t>
            </a:r>
            <a:endParaRPr b="1">
              <a:solidFill>
                <a:schemeClr val="accent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b="1" lang="en-GB">
                <a:solidFill>
                  <a:schemeClr val="accent1"/>
                </a:solidFill>
                <a:latin typeface="Times New Roman"/>
                <a:ea typeface="Times New Roman"/>
                <a:cs typeface="Times New Roman"/>
                <a:sym typeface="Times New Roman"/>
              </a:rPr>
              <a:t>       ROC Curve</a:t>
            </a:r>
            <a:endParaRPr b="1">
              <a:solidFill>
                <a:schemeClr val="accent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b="1" lang="en-GB">
                <a:solidFill>
                  <a:schemeClr val="accent1"/>
                </a:solidFill>
                <a:latin typeface="Times New Roman"/>
                <a:ea typeface="Times New Roman"/>
                <a:cs typeface="Times New Roman"/>
                <a:sym typeface="Times New Roman"/>
              </a:rPr>
              <a:t>       Self-Define </a:t>
            </a:r>
            <a:endParaRPr b="1">
              <a:solidFill>
                <a:schemeClr val="accent1"/>
              </a:solidFill>
              <a:latin typeface="Times New Roman"/>
              <a:ea typeface="Times New Roman"/>
              <a:cs typeface="Times New Roman"/>
              <a:sym typeface="Times New Roman"/>
            </a:endParaRPr>
          </a:p>
          <a:p>
            <a:pPr indent="-228600" lvl="0" marL="457200" rtl="0" algn="l">
              <a:lnSpc>
                <a:spcPct val="200000"/>
              </a:lnSpc>
              <a:spcBef>
                <a:spcPts val="0"/>
              </a:spcBef>
              <a:spcAft>
                <a:spcPts val="0"/>
              </a:spcAft>
              <a:buNone/>
            </a:pPr>
            <a:r>
              <a:t/>
            </a:r>
            <a:endParaRPr b="1">
              <a:solidFill>
                <a:schemeClr val="accent1"/>
              </a:solidFill>
              <a:latin typeface="Times New Roman"/>
              <a:ea typeface="Times New Roman"/>
              <a:cs typeface="Times New Roman"/>
              <a:sym typeface="Times New Roman"/>
            </a:endParaRPr>
          </a:p>
          <a:p>
            <a:pPr indent="0" lvl="0" marL="0" rtl="0" algn="l">
              <a:spcBef>
                <a:spcPts val="0"/>
              </a:spcBef>
              <a:spcAft>
                <a:spcPts val="1600"/>
              </a:spcAft>
              <a:buNone/>
            </a:pPr>
            <a:r>
              <a:t/>
            </a:r>
            <a:endParaRPr>
              <a:latin typeface="Times New Roman"/>
              <a:ea typeface="Times New Roman"/>
              <a:cs typeface="Times New Roman"/>
              <a:sym typeface="Times New Roman"/>
            </a:endParaRPr>
          </a:p>
        </p:txBody>
      </p:sp>
      <p:graphicFrame>
        <p:nvGraphicFramePr>
          <p:cNvPr id="208" name="Google Shape;208;p35"/>
          <p:cNvGraphicFramePr/>
          <p:nvPr/>
        </p:nvGraphicFramePr>
        <p:xfrm>
          <a:off x="3523150" y="1175600"/>
          <a:ext cx="3000000" cy="3000000"/>
        </p:xfrm>
        <a:graphic>
          <a:graphicData uri="http://schemas.openxmlformats.org/drawingml/2006/table">
            <a:tbl>
              <a:tblPr>
                <a:noFill/>
                <a:tableStyleId>{6F40AA3C-746E-409E-8D6E-86DB649341FE}</a:tableStyleId>
              </a:tblPr>
              <a:tblGrid>
                <a:gridCol w="501350"/>
                <a:gridCol w="501350"/>
                <a:gridCol w="501350"/>
              </a:tblGrid>
              <a:tr h="488300">
                <a:tc>
                  <a:txBody>
                    <a:bodyPr/>
                    <a:lstStyle/>
                    <a:p>
                      <a:pPr indent="0" lvl="0" marL="0" rtl="0" algn="l">
                        <a:spcBef>
                          <a:spcPts val="0"/>
                        </a:spcBef>
                        <a:spcAft>
                          <a:spcPts val="0"/>
                        </a:spcAft>
                        <a:buNone/>
                      </a:pPr>
                      <a:r>
                        <a:rPr b="1" lang="en-GB" sz="550"/>
                        <a:t>Predicted     </a:t>
                      </a:r>
                      <a:endParaRPr b="1" sz="550"/>
                    </a:p>
                    <a:p>
                      <a:pPr indent="0" lvl="0" marL="0" rtl="0" algn="l">
                        <a:spcBef>
                          <a:spcPts val="0"/>
                        </a:spcBef>
                        <a:spcAft>
                          <a:spcPts val="0"/>
                        </a:spcAft>
                        <a:buNone/>
                      </a:pPr>
                      <a:r>
                        <a:rPr b="1" lang="en-GB" sz="550"/>
                        <a:t>              &gt;</a:t>
                      </a:r>
                      <a:endParaRPr b="1" sz="550"/>
                    </a:p>
                    <a:p>
                      <a:pPr indent="0" lvl="0" marL="0" rtl="0" algn="l">
                        <a:spcBef>
                          <a:spcPts val="0"/>
                        </a:spcBef>
                        <a:spcAft>
                          <a:spcPts val="0"/>
                        </a:spcAft>
                        <a:buNone/>
                      </a:pPr>
                      <a:r>
                        <a:rPr b="1" lang="en-GB" sz="550"/>
                        <a:t>Correct </a:t>
                      </a:r>
                      <a:endParaRPr b="1" sz="550"/>
                    </a:p>
                    <a:p>
                      <a:pPr indent="0" lvl="0" marL="0" rtl="0" algn="l">
                        <a:spcBef>
                          <a:spcPts val="0"/>
                        </a:spcBef>
                        <a:spcAft>
                          <a:spcPts val="0"/>
                        </a:spcAft>
                        <a:buNone/>
                      </a:pPr>
                      <a:r>
                        <a:rPr b="1" lang="en-GB" sz="550"/>
                        <a:t>v</a:t>
                      </a:r>
                      <a:endParaRPr b="1" sz="550"/>
                    </a:p>
                  </a:txBody>
                  <a:tcPr marT="91425" marB="91425" marR="91425" marL="91425"/>
                </a:tc>
                <a:tc>
                  <a:txBody>
                    <a:bodyPr/>
                    <a:lstStyle/>
                    <a:p>
                      <a:pPr indent="0" lvl="0" marL="0" rtl="0" algn="l">
                        <a:spcBef>
                          <a:spcPts val="0"/>
                        </a:spcBef>
                        <a:spcAft>
                          <a:spcPts val="0"/>
                        </a:spcAft>
                        <a:buNone/>
                      </a:pPr>
                      <a:r>
                        <a:rPr lang="en-GB" sz="1000"/>
                        <a:t>0</a:t>
                      </a:r>
                      <a:endParaRPr sz="1000"/>
                    </a:p>
                  </a:txBody>
                  <a:tcPr marT="91425" marB="91425" marR="91425" marL="91425"/>
                </a:tc>
                <a:tc>
                  <a:txBody>
                    <a:bodyPr/>
                    <a:lstStyle/>
                    <a:p>
                      <a:pPr indent="0" lvl="0" marL="0" rtl="0" algn="l">
                        <a:spcBef>
                          <a:spcPts val="0"/>
                        </a:spcBef>
                        <a:spcAft>
                          <a:spcPts val="0"/>
                        </a:spcAft>
                        <a:buNone/>
                      </a:pPr>
                      <a:r>
                        <a:rPr lang="en-GB" sz="1000"/>
                        <a:t>1</a:t>
                      </a:r>
                      <a:endParaRPr sz="1000"/>
                    </a:p>
                  </a:txBody>
                  <a:tcPr marT="91425" marB="91425" marR="91425" marL="91425"/>
                </a:tc>
              </a:tr>
              <a:tr h="451275">
                <a:tc>
                  <a:txBody>
                    <a:bodyPr/>
                    <a:lstStyle/>
                    <a:p>
                      <a:pPr indent="0" lvl="0" marL="0" rtl="0" algn="l">
                        <a:spcBef>
                          <a:spcPts val="0"/>
                        </a:spcBef>
                        <a:spcAft>
                          <a:spcPts val="0"/>
                        </a:spcAft>
                        <a:buNone/>
                      </a:pPr>
                      <a:r>
                        <a:rPr lang="en-GB" sz="1000"/>
                        <a:t>0</a:t>
                      </a:r>
                      <a:endParaRPr sz="1000"/>
                    </a:p>
                  </a:txBody>
                  <a:tcPr marT="91425" marB="91425" marR="91425" marL="91425"/>
                </a:tc>
                <a:tc>
                  <a:txBody>
                    <a:bodyPr/>
                    <a:lstStyle/>
                    <a:p>
                      <a:pPr indent="0" lvl="0" marL="0" rtl="0" algn="l">
                        <a:spcBef>
                          <a:spcPts val="0"/>
                        </a:spcBef>
                        <a:spcAft>
                          <a:spcPts val="0"/>
                        </a:spcAft>
                        <a:buNone/>
                      </a:pPr>
                      <a:r>
                        <a:rPr lang="en-GB" sz="1000"/>
                        <a:t>563</a:t>
                      </a:r>
                      <a:endParaRPr sz="1000"/>
                    </a:p>
                  </a:txBody>
                  <a:tcPr marT="91425" marB="91425" marR="91425" marL="91425"/>
                </a:tc>
                <a:tc>
                  <a:txBody>
                    <a:bodyPr/>
                    <a:lstStyle/>
                    <a:p>
                      <a:pPr indent="0" lvl="0" marL="0" rtl="0" algn="l">
                        <a:spcBef>
                          <a:spcPts val="0"/>
                        </a:spcBef>
                        <a:spcAft>
                          <a:spcPts val="0"/>
                        </a:spcAft>
                        <a:buNone/>
                      </a:pPr>
                      <a:r>
                        <a:rPr lang="en-GB" sz="1000"/>
                        <a:t>229</a:t>
                      </a:r>
                      <a:endParaRPr sz="1000"/>
                    </a:p>
                  </a:txBody>
                  <a:tcPr marT="91425" marB="91425" marR="91425" marL="91425"/>
                </a:tc>
              </a:tr>
              <a:tr h="496200">
                <a:tc>
                  <a:txBody>
                    <a:bodyPr/>
                    <a:lstStyle/>
                    <a:p>
                      <a:pPr indent="0" lvl="0" marL="0" rtl="0" algn="l">
                        <a:spcBef>
                          <a:spcPts val="0"/>
                        </a:spcBef>
                        <a:spcAft>
                          <a:spcPts val="0"/>
                        </a:spcAft>
                        <a:buNone/>
                      </a:pPr>
                      <a:r>
                        <a:rPr lang="en-GB" sz="1000"/>
                        <a:t>1</a:t>
                      </a:r>
                      <a:endParaRPr sz="1000"/>
                    </a:p>
                  </a:txBody>
                  <a:tcPr marT="91425" marB="91425" marR="91425" marL="91425"/>
                </a:tc>
                <a:tc>
                  <a:txBody>
                    <a:bodyPr/>
                    <a:lstStyle/>
                    <a:p>
                      <a:pPr indent="0" lvl="0" marL="0" rtl="0" algn="l">
                        <a:spcBef>
                          <a:spcPts val="0"/>
                        </a:spcBef>
                        <a:spcAft>
                          <a:spcPts val="0"/>
                        </a:spcAft>
                        <a:buNone/>
                      </a:pPr>
                      <a:r>
                        <a:rPr lang="en-GB" sz="1000"/>
                        <a:t>214</a:t>
                      </a:r>
                      <a:endParaRPr sz="1000"/>
                    </a:p>
                  </a:txBody>
                  <a:tcPr marT="91425" marB="91425" marR="91425" marL="91425"/>
                </a:tc>
                <a:tc>
                  <a:txBody>
                    <a:bodyPr/>
                    <a:lstStyle/>
                    <a:p>
                      <a:pPr indent="0" lvl="0" marL="0" rtl="0" algn="l">
                        <a:spcBef>
                          <a:spcPts val="0"/>
                        </a:spcBef>
                        <a:spcAft>
                          <a:spcPts val="0"/>
                        </a:spcAft>
                        <a:buNone/>
                      </a:pPr>
                      <a:r>
                        <a:rPr lang="en-GB" sz="1000"/>
                        <a:t>590</a:t>
                      </a:r>
                      <a:endParaRPr sz="1000"/>
                    </a:p>
                  </a:txBody>
                  <a:tcPr marT="91425" marB="91425" marR="91425" marL="91425"/>
                </a:tc>
              </a:tr>
            </a:tbl>
          </a:graphicData>
        </a:graphic>
      </p:graphicFrame>
      <p:graphicFrame>
        <p:nvGraphicFramePr>
          <p:cNvPr id="209" name="Google Shape;209;p35"/>
          <p:cNvGraphicFramePr/>
          <p:nvPr/>
        </p:nvGraphicFramePr>
        <p:xfrm>
          <a:off x="6228600" y="1175600"/>
          <a:ext cx="3000000" cy="3000000"/>
        </p:xfrm>
        <a:graphic>
          <a:graphicData uri="http://schemas.openxmlformats.org/drawingml/2006/table">
            <a:tbl>
              <a:tblPr>
                <a:noFill/>
                <a:tableStyleId>{6F40AA3C-746E-409E-8D6E-86DB649341FE}</a:tableStyleId>
              </a:tblPr>
              <a:tblGrid>
                <a:gridCol w="501350"/>
                <a:gridCol w="501350"/>
                <a:gridCol w="501350"/>
              </a:tblGrid>
              <a:tr h="488300">
                <a:tc>
                  <a:txBody>
                    <a:bodyPr/>
                    <a:lstStyle/>
                    <a:p>
                      <a:pPr indent="0" lvl="0" marL="0" rtl="0" algn="l">
                        <a:spcBef>
                          <a:spcPts val="0"/>
                        </a:spcBef>
                        <a:spcAft>
                          <a:spcPts val="0"/>
                        </a:spcAft>
                        <a:buNone/>
                      </a:pPr>
                      <a:r>
                        <a:rPr b="1" lang="en-GB" sz="550"/>
                        <a:t>Predicted     </a:t>
                      </a:r>
                      <a:endParaRPr b="1" sz="550"/>
                    </a:p>
                    <a:p>
                      <a:pPr indent="0" lvl="0" marL="0" rtl="0" algn="l">
                        <a:spcBef>
                          <a:spcPts val="0"/>
                        </a:spcBef>
                        <a:spcAft>
                          <a:spcPts val="0"/>
                        </a:spcAft>
                        <a:buNone/>
                      </a:pPr>
                      <a:r>
                        <a:rPr b="1" lang="en-GB" sz="550"/>
                        <a:t>              &gt;</a:t>
                      </a:r>
                      <a:endParaRPr b="1" sz="550"/>
                    </a:p>
                    <a:p>
                      <a:pPr indent="0" lvl="0" marL="0" rtl="0" algn="l">
                        <a:spcBef>
                          <a:spcPts val="0"/>
                        </a:spcBef>
                        <a:spcAft>
                          <a:spcPts val="0"/>
                        </a:spcAft>
                        <a:buNone/>
                      </a:pPr>
                      <a:r>
                        <a:rPr b="1" lang="en-GB" sz="550"/>
                        <a:t>Correct </a:t>
                      </a:r>
                      <a:endParaRPr b="1" sz="550"/>
                    </a:p>
                    <a:p>
                      <a:pPr indent="0" lvl="0" marL="0" rtl="0" algn="l">
                        <a:spcBef>
                          <a:spcPts val="0"/>
                        </a:spcBef>
                        <a:spcAft>
                          <a:spcPts val="0"/>
                        </a:spcAft>
                        <a:buNone/>
                      </a:pPr>
                      <a:r>
                        <a:rPr b="1" lang="en-GB" sz="550"/>
                        <a:t>v</a:t>
                      </a:r>
                      <a:endParaRPr b="1" sz="550"/>
                    </a:p>
                  </a:txBody>
                  <a:tcPr marT="91425" marB="91425" marR="91425" marL="91425"/>
                </a:tc>
                <a:tc>
                  <a:txBody>
                    <a:bodyPr/>
                    <a:lstStyle/>
                    <a:p>
                      <a:pPr indent="0" lvl="0" marL="0" rtl="0" algn="l">
                        <a:spcBef>
                          <a:spcPts val="0"/>
                        </a:spcBef>
                        <a:spcAft>
                          <a:spcPts val="0"/>
                        </a:spcAft>
                        <a:buNone/>
                      </a:pPr>
                      <a:r>
                        <a:rPr lang="en-GB" sz="1000"/>
                        <a:t>0</a:t>
                      </a:r>
                      <a:endParaRPr sz="1000"/>
                    </a:p>
                  </a:txBody>
                  <a:tcPr marT="91425" marB="91425" marR="91425" marL="91425"/>
                </a:tc>
                <a:tc>
                  <a:txBody>
                    <a:bodyPr/>
                    <a:lstStyle/>
                    <a:p>
                      <a:pPr indent="0" lvl="0" marL="0" rtl="0" algn="l">
                        <a:spcBef>
                          <a:spcPts val="0"/>
                        </a:spcBef>
                        <a:spcAft>
                          <a:spcPts val="0"/>
                        </a:spcAft>
                        <a:buNone/>
                      </a:pPr>
                      <a:r>
                        <a:rPr lang="en-GB" sz="1000"/>
                        <a:t>1</a:t>
                      </a:r>
                      <a:endParaRPr sz="1000"/>
                    </a:p>
                  </a:txBody>
                  <a:tcPr marT="91425" marB="91425" marR="91425" marL="91425"/>
                </a:tc>
              </a:tr>
              <a:tr h="451275">
                <a:tc>
                  <a:txBody>
                    <a:bodyPr/>
                    <a:lstStyle/>
                    <a:p>
                      <a:pPr indent="0" lvl="0" marL="0" rtl="0" algn="l">
                        <a:spcBef>
                          <a:spcPts val="0"/>
                        </a:spcBef>
                        <a:spcAft>
                          <a:spcPts val="0"/>
                        </a:spcAft>
                        <a:buNone/>
                      </a:pPr>
                      <a:r>
                        <a:rPr lang="en-GB" sz="1000"/>
                        <a:t>0</a:t>
                      </a:r>
                      <a:endParaRPr sz="1000"/>
                    </a:p>
                  </a:txBody>
                  <a:tcPr marT="91425" marB="91425" marR="91425" marL="91425"/>
                </a:tc>
                <a:tc>
                  <a:txBody>
                    <a:bodyPr/>
                    <a:lstStyle/>
                    <a:p>
                      <a:pPr indent="0" lvl="0" marL="0" rtl="0" algn="l">
                        <a:spcBef>
                          <a:spcPts val="0"/>
                        </a:spcBef>
                        <a:spcAft>
                          <a:spcPts val="0"/>
                        </a:spcAft>
                        <a:buNone/>
                      </a:pPr>
                      <a:r>
                        <a:rPr lang="en-GB" sz="1000"/>
                        <a:t>500</a:t>
                      </a:r>
                      <a:endParaRPr sz="1000"/>
                    </a:p>
                  </a:txBody>
                  <a:tcPr marT="91425" marB="91425" marR="91425" marL="91425"/>
                </a:tc>
                <a:tc>
                  <a:txBody>
                    <a:bodyPr/>
                    <a:lstStyle/>
                    <a:p>
                      <a:pPr indent="0" lvl="0" marL="0" rtl="0" algn="l">
                        <a:spcBef>
                          <a:spcPts val="0"/>
                        </a:spcBef>
                        <a:spcAft>
                          <a:spcPts val="0"/>
                        </a:spcAft>
                        <a:buNone/>
                      </a:pPr>
                      <a:r>
                        <a:rPr lang="en-GB" sz="1000"/>
                        <a:t>292</a:t>
                      </a:r>
                      <a:endParaRPr sz="1000"/>
                    </a:p>
                  </a:txBody>
                  <a:tcPr marT="91425" marB="91425" marR="91425" marL="91425"/>
                </a:tc>
              </a:tr>
              <a:tr h="496200">
                <a:tc>
                  <a:txBody>
                    <a:bodyPr/>
                    <a:lstStyle/>
                    <a:p>
                      <a:pPr indent="0" lvl="0" marL="0" rtl="0" algn="l">
                        <a:spcBef>
                          <a:spcPts val="0"/>
                        </a:spcBef>
                        <a:spcAft>
                          <a:spcPts val="0"/>
                        </a:spcAft>
                        <a:buNone/>
                      </a:pPr>
                      <a:r>
                        <a:rPr lang="en-GB" sz="1000"/>
                        <a:t>1</a:t>
                      </a:r>
                      <a:endParaRPr sz="1000"/>
                    </a:p>
                  </a:txBody>
                  <a:tcPr marT="91425" marB="91425" marR="91425" marL="91425"/>
                </a:tc>
                <a:tc>
                  <a:txBody>
                    <a:bodyPr/>
                    <a:lstStyle/>
                    <a:p>
                      <a:pPr indent="0" lvl="0" marL="0" rtl="0" algn="l">
                        <a:spcBef>
                          <a:spcPts val="0"/>
                        </a:spcBef>
                        <a:spcAft>
                          <a:spcPts val="0"/>
                        </a:spcAft>
                        <a:buNone/>
                      </a:pPr>
                      <a:r>
                        <a:rPr lang="en-GB" sz="1000"/>
                        <a:t>118</a:t>
                      </a:r>
                      <a:endParaRPr sz="1000"/>
                    </a:p>
                  </a:txBody>
                  <a:tcPr marT="91425" marB="91425" marR="91425" marL="91425"/>
                </a:tc>
                <a:tc>
                  <a:txBody>
                    <a:bodyPr/>
                    <a:lstStyle/>
                    <a:p>
                      <a:pPr indent="0" lvl="0" marL="0" rtl="0" algn="l">
                        <a:spcBef>
                          <a:spcPts val="0"/>
                        </a:spcBef>
                        <a:spcAft>
                          <a:spcPts val="0"/>
                        </a:spcAft>
                        <a:buNone/>
                      </a:pPr>
                      <a:r>
                        <a:rPr lang="en-GB" sz="1000"/>
                        <a:t>686</a:t>
                      </a:r>
                      <a:endParaRPr sz="1000"/>
                    </a:p>
                  </a:txBody>
                  <a:tcPr marT="91425" marB="91425" marR="91425" marL="91425"/>
                </a:tc>
              </a:tr>
            </a:tbl>
          </a:graphicData>
        </a:graphic>
      </p:graphicFrame>
      <p:graphicFrame>
        <p:nvGraphicFramePr>
          <p:cNvPr id="210" name="Google Shape;210;p35"/>
          <p:cNvGraphicFramePr/>
          <p:nvPr/>
        </p:nvGraphicFramePr>
        <p:xfrm>
          <a:off x="6964900" y="3187700"/>
          <a:ext cx="3000000" cy="3000000"/>
        </p:xfrm>
        <a:graphic>
          <a:graphicData uri="http://schemas.openxmlformats.org/drawingml/2006/table">
            <a:tbl>
              <a:tblPr>
                <a:noFill/>
                <a:tableStyleId>{6F40AA3C-746E-409E-8D6E-86DB649341FE}</a:tableStyleId>
              </a:tblPr>
              <a:tblGrid>
                <a:gridCol w="501350"/>
                <a:gridCol w="501350"/>
                <a:gridCol w="501350"/>
              </a:tblGrid>
              <a:tr h="488300">
                <a:tc>
                  <a:txBody>
                    <a:bodyPr/>
                    <a:lstStyle/>
                    <a:p>
                      <a:pPr indent="0" lvl="0" marL="0" rtl="0" algn="l">
                        <a:spcBef>
                          <a:spcPts val="0"/>
                        </a:spcBef>
                        <a:spcAft>
                          <a:spcPts val="0"/>
                        </a:spcAft>
                        <a:buNone/>
                      </a:pPr>
                      <a:r>
                        <a:rPr b="1" lang="en-GB" sz="550"/>
                        <a:t>Predicted     </a:t>
                      </a:r>
                      <a:endParaRPr b="1" sz="550"/>
                    </a:p>
                    <a:p>
                      <a:pPr indent="0" lvl="0" marL="0" rtl="0" algn="l">
                        <a:spcBef>
                          <a:spcPts val="0"/>
                        </a:spcBef>
                        <a:spcAft>
                          <a:spcPts val="0"/>
                        </a:spcAft>
                        <a:buNone/>
                      </a:pPr>
                      <a:r>
                        <a:rPr b="1" lang="en-GB" sz="550"/>
                        <a:t>              &gt;</a:t>
                      </a:r>
                      <a:endParaRPr b="1" sz="550"/>
                    </a:p>
                    <a:p>
                      <a:pPr indent="0" lvl="0" marL="0" rtl="0" algn="l">
                        <a:spcBef>
                          <a:spcPts val="0"/>
                        </a:spcBef>
                        <a:spcAft>
                          <a:spcPts val="0"/>
                        </a:spcAft>
                        <a:buNone/>
                      </a:pPr>
                      <a:r>
                        <a:rPr b="1" lang="en-GB" sz="550"/>
                        <a:t>Correct </a:t>
                      </a:r>
                      <a:endParaRPr b="1" sz="550"/>
                    </a:p>
                    <a:p>
                      <a:pPr indent="0" lvl="0" marL="0" rtl="0" algn="l">
                        <a:spcBef>
                          <a:spcPts val="0"/>
                        </a:spcBef>
                        <a:spcAft>
                          <a:spcPts val="0"/>
                        </a:spcAft>
                        <a:buNone/>
                      </a:pPr>
                      <a:r>
                        <a:rPr b="1" lang="en-GB" sz="550"/>
                        <a:t>v</a:t>
                      </a:r>
                      <a:endParaRPr b="1" sz="550"/>
                    </a:p>
                  </a:txBody>
                  <a:tcPr marT="91425" marB="91425" marR="91425" marL="91425"/>
                </a:tc>
                <a:tc>
                  <a:txBody>
                    <a:bodyPr/>
                    <a:lstStyle/>
                    <a:p>
                      <a:pPr indent="0" lvl="0" marL="0" rtl="0" algn="l">
                        <a:spcBef>
                          <a:spcPts val="0"/>
                        </a:spcBef>
                        <a:spcAft>
                          <a:spcPts val="0"/>
                        </a:spcAft>
                        <a:buNone/>
                      </a:pPr>
                      <a:r>
                        <a:rPr lang="en-GB" sz="1000"/>
                        <a:t>0</a:t>
                      </a:r>
                      <a:endParaRPr sz="1000"/>
                    </a:p>
                  </a:txBody>
                  <a:tcPr marT="91425" marB="91425" marR="91425" marL="91425"/>
                </a:tc>
                <a:tc>
                  <a:txBody>
                    <a:bodyPr/>
                    <a:lstStyle/>
                    <a:p>
                      <a:pPr indent="0" lvl="0" marL="0" rtl="0" algn="l">
                        <a:spcBef>
                          <a:spcPts val="0"/>
                        </a:spcBef>
                        <a:spcAft>
                          <a:spcPts val="0"/>
                        </a:spcAft>
                        <a:buNone/>
                      </a:pPr>
                      <a:r>
                        <a:rPr lang="en-GB" sz="1000"/>
                        <a:t>1</a:t>
                      </a:r>
                      <a:endParaRPr sz="1000"/>
                    </a:p>
                  </a:txBody>
                  <a:tcPr marT="91425" marB="91425" marR="91425" marL="91425"/>
                </a:tc>
              </a:tr>
              <a:tr h="451275">
                <a:tc>
                  <a:txBody>
                    <a:bodyPr/>
                    <a:lstStyle/>
                    <a:p>
                      <a:pPr indent="0" lvl="0" marL="0" rtl="0" algn="l">
                        <a:spcBef>
                          <a:spcPts val="0"/>
                        </a:spcBef>
                        <a:spcAft>
                          <a:spcPts val="0"/>
                        </a:spcAft>
                        <a:buNone/>
                      </a:pPr>
                      <a:r>
                        <a:rPr lang="en-GB" sz="1000"/>
                        <a:t>0</a:t>
                      </a:r>
                      <a:endParaRPr sz="1000"/>
                    </a:p>
                  </a:txBody>
                  <a:tcPr marT="91425" marB="91425" marR="91425" marL="91425"/>
                </a:tc>
                <a:tc>
                  <a:txBody>
                    <a:bodyPr/>
                    <a:lstStyle/>
                    <a:p>
                      <a:pPr indent="0" lvl="0" marL="0" rtl="0" algn="l">
                        <a:spcBef>
                          <a:spcPts val="0"/>
                        </a:spcBef>
                        <a:spcAft>
                          <a:spcPts val="0"/>
                        </a:spcAft>
                        <a:buNone/>
                      </a:pPr>
                      <a:r>
                        <a:rPr lang="en-GB" sz="1000"/>
                        <a:t>562</a:t>
                      </a:r>
                      <a:endParaRPr sz="1000"/>
                    </a:p>
                  </a:txBody>
                  <a:tcPr marT="91425" marB="91425" marR="91425" marL="91425"/>
                </a:tc>
                <a:tc>
                  <a:txBody>
                    <a:bodyPr/>
                    <a:lstStyle/>
                    <a:p>
                      <a:pPr indent="0" lvl="0" marL="0" rtl="0" algn="l">
                        <a:spcBef>
                          <a:spcPts val="0"/>
                        </a:spcBef>
                        <a:spcAft>
                          <a:spcPts val="0"/>
                        </a:spcAft>
                        <a:buNone/>
                      </a:pPr>
                      <a:r>
                        <a:rPr lang="en-GB" sz="1000"/>
                        <a:t>230</a:t>
                      </a:r>
                      <a:endParaRPr sz="1000"/>
                    </a:p>
                  </a:txBody>
                  <a:tcPr marT="91425" marB="91425" marR="91425" marL="91425"/>
                </a:tc>
              </a:tr>
              <a:tr h="496200">
                <a:tc>
                  <a:txBody>
                    <a:bodyPr/>
                    <a:lstStyle/>
                    <a:p>
                      <a:pPr indent="0" lvl="0" marL="0" rtl="0" algn="l">
                        <a:spcBef>
                          <a:spcPts val="0"/>
                        </a:spcBef>
                        <a:spcAft>
                          <a:spcPts val="0"/>
                        </a:spcAft>
                        <a:buNone/>
                      </a:pPr>
                      <a:r>
                        <a:rPr lang="en-GB" sz="1000"/>
                        <a:t>1</a:t>
                      </a:r>
                      <a:endParaRPr sz="1000"/>
                    </a:p>
                  </a:txBody>
                  <a:tcPr marT="91425" marB="91425" marR="91425" marL="91425"/>
                </a:tc>
                <a:tc>
                  <a:txBody>
                    <a:bodyPr/>
                    <a:lstStyle/>
                    <a:p>
                      <a:pPr indent="0" lvl="0" marL="0" rtl="0" algn="l">
                        <a:spcBef>
                          <a:spcPts val="0"/>
                        </a:spcBef>
                        <a:spcAft>
                          <a:spcPts val="0"/>
                        </a:spcAft>
                        <a:buNone/>
                      </a:pPr>
                      <a:r>
                        <a:rPr lang="en-GB" sz="1000"/>
                        <a:t>141</a:t>
                      </a:r>
                      <a:endParaRPr sz="1000"/>
                    </a:p>
                  </a:txBody>
                  <a:tcPr marT="91425" marB="91425" marR="91425" marL="91425"/>
                </a:tc>
                <a:tc>
                  <a:txBody>
                    <a:bodyPr/>
                    <a:lstStyle/>
                    <a:p>
                      <a:pPr indent="0" lvl="0" marL="0" rtl="0" algn="l">
                        <a:spcBef>
                          <a:spcPts val="0"/>
                        </a:spcBef>
                        <a:spcAft>
                          <a:spcPts val="0"/>
                        </a:spcAft>
                        <a:buNone/>
                      </a:pPr>
                      <a:r>
                        <a:rPr lang="en-GB" sz="1000"/>
                        <a:t>663</a:t>
                      </a:r>
                      <a:endParaRPr sz="1000"/>
                    </a:p>
                  </a:txBody>
                  <a:tcPr marT="91425" marB="91425" marR="91425" marL="91425"/>
                </a:tc>
              </a:tr>
            </a:tbl>
          </a:graphicData>
        </a:graphic>
      </p:graphicFrame>
      <p:graphicFrame>
        <p:nvGraphicFramePr>
          <p:cNvPr id="211" name="Google Shape;211;p35"/>
          <p:cNvGraphicFramePr/>
          <p:nvPr/>
        </p:nvGraphicFramePr>
        <p:xfrm>
          <a:off x="4863775" y="3187700"/>
          <a:ext cx="3000000" cy="3000000"/>
        </p:xfrm>
        <a:graphic>
          <a:graphicData uri="http://schemas.openxmlformats.org/drawingml/2006/table">
            <a:tbl>
              <a:tblPr>
                <a:noFill/>
                <a:tableStyleId>{6F40AA3C-746E-409E-8D6E-86DB649341FE}</a:tableStyleId>
              </a:tblPr>
              <a:tblGrid>
                <a:gridCol w="501350"/>
                <a:gridCol w="501350"/>
                <a:gridCol w="501350"/>
              </a:tblGrid>
              <a:tr h="488300">
                <a:tc>
                  <a:txBody>
                    <a:bodyPr/>
                    <a:lstStyle/>
                    <a:p>
                      <a:pPr indent="0" lvl="0" marL="0" rtl="0" algn="l">
                        <a:spcBef>
                          <a:spcPts val="0"/>
                        </a:spcBef>
                        <a:spcAft>
                          <a:spcPts val="0"/>
                        </a:spcAft>
                        <a:buNone/>
                      </a:pPr>
                      <a:r>
                        <a:rPr b="1" lang="en-GB" sz="550"/>
                        <a:t>Predicted     </a:t>
                      </a:r>
                      <a:endParaRPr b="1" sz="550"/>
                    </a:p>
                    <a:p>
                      <a:pPr indent="0" lvl="0" marL="0" rtl="0" algn="l">
                        <a:spcBef>
                          <a:spcPts val="0"/>
                        </a:spcBef>
                        <a:spcAft>
                          <a:spcPts val="0"/>
                        </a:spcAft>
                        <a:buNone/>
                      </a:pPr>
                      <a:r>
                        <a:rPr b="1" lang="en-GB" sz="550"/>
                        <a:t>              &gt;</a:t>
                      </a:r>
                      <a:endParaRPr b="1" sz="550"/>
                    </a:p>
                    <a:p>
                      <a:pPr indent="0" lvl="0" marL="0" rtl="0" algn="l">
                        <a:spcBef>
                          <a:spcPts val="0"/>
                        </a:spcBef>
                        <a:spcAft>
                          <a:spcPts val="0"/>
                        </a:spcAft>
                        <a:buNone/>
                      </a:pPr>
                      <a:r>
                        <a:rPr b="1" lang="en-GB" sz="550"/>
                        <a:t>Correct </a:t>
                      </a:r>
                      <a:endParaRPr b="1" sz="550"/>
                    </a:p>
                    <a:p>
                      <a:pPr indent="0" lvl="0" marL="0" rtl="0" algn="l">
                        <a:spcBef>
                          <a:spcPts val="0"/>
                        </a:spcBef>
                        <a:spcAft>
                          <a:spcPts val="0"/>
                        </a:spcAft>
                        <a:buNone/>
                      </a:pPr>
                      <a:r>
                        <a:rPr b="1" lang="en-GB" sz="550"/>
                        <a:t>v</a:t>
                      </a:r>
                      <a:endParaRPr b="1" sz="550"/>
                    </a:p>
                  </a:txBody>
                  <a:tcPr marT="91425" marB="91425" marR="91425" marL="91425"/>
                </a:tc>
                <a:tc>
                  <a:txBody>
                    <a:bodyPr/>
                    <a:lstStyle/>
                    <a:p>
                      <a:pPr indent="0" lvl="0" marL="0" rtl="0" algn="l">
                        <a:spcBef>
                          <a:spcPts val="0"/>
                        </a:spcBef>
                        <a:spcAft>
                          <a:spcPts val="0"/>
                        </a:spcAft>
                        <a:buNone/>
                      </a:pPr>
                      <a:r>
                        <a:rPr lang="en-GB" sz="1000"/>
                        <a:t>0</a:t>
                      </a:r>
                      <a:endParaRPr sz="1000"/>
                    </a:p>
                  </a:txBody>
                  <a:tcPr marT="91425" marB="91425" marR="91425" marL="91425"/>
                </a:tc>
                <a:tc>
                  <a:txBody>
                    <a:bodyPr/>
                    <a:lstStyle/>
                    <a:p>
                      <a:pPr indent="0" lvl="0" marL="0" rtl="0" algn="l">
                        <a:spcBef>
                          <a:spcPts val="0"/>
                        </a:spcBef>
                        <a:spcAft>
                          <a:spcPts val="0"/>
                        </a:spcAft>
                        <a:buNone/>
                      </a:pPr>
                      <a:r>
                        <a:rPr lang="en-GB" sz="1000"/>
                        <a:t>1</a:t>
                      </a:r>
                      <a:endParaRPr sz="1000"/>
                    </a:p>
                  </a:txBody>
                  <a:tcPr marT="91425" marB="91425" marR="91425" marL="91425"/>
                </a:tc>
              </a:tr>
              <a:tr h="451275">
                <a:tc>
                  <a:txBody>
                    <a:bodyPr/>
                    <a:lstStyle/>
                    <a:p>
                      <a:pPr indent="0" lvl="0" marL="0" rtl="0" algn="l">
                        <a:spcBef>
                          <a:spcPts val="0"/>
                        </a:spcBef>
                        <a:spcAft>
                          <a:spcPts val="0"/>
                        </a:spcAft>
                        <a:buNone/>
                      </a:pPr>
                      <a:r>
                        <a:rPr lang="en-GB" sz="1000"/>
                        <a:t>0</a:t>
                      </a:r>
                      <a:endParaRPr sz="1000"/>
                    </a:p>
                  </a:txBody>
                  <a:tcPr marT="91425" marB="91425" marR="91425" marL="91425"/>
                </a:tc>
                <a:tc>
                  <a:txBody>
                    <a:bodyPr/>
                    <a:lstStyle/>
                    <a:p>
                      <a:pPr indent="0" lvl="0" marL="0" rtl="0" algn="l">
                        <a:spcBef>
                          <a:spcPts val="0"/>
                        </a:spcBef>
                        <a:spcAft>
                          <a:spcPts val="0"/>
                        </a:spcAft>
                        <a:buNone/>
                      </a:pPr>
                      <a:r>
                        <a:rPr lang="en-GB" sz="1000"/>
                        <a:t>615</a:t>
                      </a:r>
                      <a:endParaRPr sz="1000"/>
                    </a:p>
                  </a:txBody>
                  <a:tcPr marT="91425" marB="91425" marR="91425" marL="91425"/>
                </a:tc>
                <a:tc>
                  <a:txBody>
                    <a:bodyPr/>
                    <a:lstStyle/>
                    <a:p>
                      <a:pPr indent="0" lvl="0" marL="0" rtl="0" algn="l">
                        <a:spcBef>
                          <a:spcPts val="0"/>
                        </a:spcBef>
                        <a:spcAft>
                          <a:spcPts val="0"/>
                        </a:spcAft>
                        <a:buNone/>
                      </a:pPr>
                      <a:r>
                        <a:rPr lang="en-GB" sz="1000"/>
                        <a:t>177</a:t>
                      </a:r>
                      <a:endParaRPr sz="1000"/>
                    </a:p>
                  </a:txBody>
                  <a:tcPr marT="91425" marB="91425" marR="91425" marL="91425"/>
                </a:tc>
              </a:tr>
              <a:tr h="496200">
                <a:tc>
                  <a:txBody>
                    <a:bodyPr/>
                    <a:lstStyle/>
                    <a:p>
                      <a:pPr indent="0" lvl="0" marL="0" rtl="0" algn="l">
                        <a:spcBef>
                          <a:spcPts val="0"/>
                        </a:spcBef>
                        <a:spcAft>
                          <a:spcPts val="0"/>
                        </a:spcAft>
                        <a:buNone/>
                      </a:pPr>
                      <a:r>
                        <a:rPr lang="en-GB" sz="1000"/>
                        <a:t>1</a:t>
                      </a:r>
                      <a:endParaRPr sz="1000"/>
                    </a:p>
                  </a:txBody>
                  <a:tcPr marT="91425" marB="91425" marR="91425" marL="91425"/>
                </a:tc>
                <a:tc>
                  <a:txBody>
                    <a:bodyPr/>
                    <a:lstStyle/>
                    <a:p>
                      <a:pPr indent="0" lvl="0" marL="0" rtl="0" algn="l">
                        <a:spcBef>
                          <a:spcPts val="0"/>
                        </a:spcBef>
                        <a:spcAft>
                          <a:spcPts val="0"/>
                        </a:spcAft>
                        <a:buNone/>
                      </a:pPr>
                      <a:r>
                        <a:rPr lang="en-GB" sz="1000"/>
                        <a:t>182</a:t>
                      </a:r>
                      <a:endParaRPr sz="1000"/>
                    </a:p>
                  </a:txBody>
                  <a:tcPr marT="91425" marB="91425" marR="91425" marL="91425"/>
                </a:tc>
                <a:tc>
                  <a:txBody>
                    <a:bodyPr/>
                    <a:lstStyle/>
                    <a:p>
                      <a:pPr indent="0" lvl="0" marL="0" rtl="0" algn="l">
                        <a:spcBef>
                          <a:spcPts val="0"/>
                        </a:spcBef>
                        <a:spcAft>
                          <a:spcPts val="0"/>
                        </a:spcAft>
                        <a:buNone/>
                      </a:pPr>
                      <a:r>
                        <a:rPr lang="en-GB" sz="1000"/>
                        <a:t>622</a:t>
                      </a:r>
                      <a:endParaRPr sz="1000"/>
                    </a:p>
                  </a:txBody>
                  <a:tcPr marT="91425" marB="91425" marR="91425" marL="91425"/>
                </a:tc>
              </a:tr>
            </a:tbl>
          </a:graphicData>
        </a:graphic>
      </p:graphicFrame>
      <p:graphicFrame>
        <p:nvGraphicFramePr>
          <p:cNvPr id="212" name="Google Shape;212;p35"/>
          <p:cNvGraphicFramePr/>
          <p:nvPr/>
        </p:nvGraphicFramePr>
        <p:xfrm>
          <a:off x="2762650" y="3187700"/>
          <a:ext cx="3000000" cy="3000000"/>
        </p:xfrm>
        <a:graphic>
          <a:graphicData uri="http://schemas.openxmlformats.org/drawingml/2006/table">
            <a:tbl>
              <a:tblPr>
                <a:noFill/>
                <a:tableStyleId>{6F40AA3C-746E-409E-8D6E-86DB649341FE}</a:tableStyleId>
              </a:tblPr>
              <a:tblGrid>
                <a:gridCol w="501350"/>
                <a:gridCol w="501350"/>
                <a:gridCol w="501350"/>
              </a:tblGrid>
              <a:tr h="488300">
                <a:tc>
                  <a:txBody>
                    <a:bodyPr/>
                    <a:lstStyle/>
                    <a:p>
                      <a:pPr indent="0" lvl="0" marL="0" rtl="0" algn="l">
                        <a:spcBef>
                          <a:spcPts val="0"/>
                        </a:spcBef>
                        <a:spcAft>
                          <a:spcPts val="0"/>
                        </a:spcAft>
                        <a:buNone/>
                      </a:pPr>
                      <a:r>
                        <a:rPr b="1" lang="en-GB" sz="550"/>
                        <a:t>Predicted     </a:t>
                      </a:r>
                      <a:endParaRPr b="1" sz="550"/>
                    </a:p>
                    <a:p>
                      <a:pPr indent="0" lvl="0" marL="0" rtl="0" algn="l">
                        <a:spcBef>
                          <a:spcPts val="0"/>
                        </a:spcBef>
                        <a:spcAft>
                          <a:spcPts val="0"/>
                        </a:spcAft>
                        <a:buNone/>
                      </a:pPr>
                      <a:r>
                        <a:rPr b="1" lang="en-GB" sz="550"/>
                        <a:t>              &gt;</a:t>
                      </a:r>
                      <a:endParaRPr b="1" sz="550"/>
                    </a:p>
                    <a:p>
                      <a:pPr indent="0" lvl="0" marL="0" rtl="0" algn="l">
                        <a:spcBef>
                          <a:spcPts val="0"/>
                        </a:spcBef>
                        <a:spcAft>
                          <a:spcPts val="0"/>
                        </a:spcAft>
                        <a:buNone/>
                      </a:pPr>
                      <a:r>
                        <a:rPr b="1" lang="en-GB" sz="550"/>
                        <a:t>Correct </a:t>
                      </a:r>
                      <a:endParaRPr b="1" sz="550"/>
                    </a:p>
                    <a:p>
                      <a:pPr indent="0" lvl="0" marL="0" rtl="0" algn="l">
                        <a:spcBef>
                          <a:spcPts val="0"/>
                        </a:spcBef>
                        <a:spcAft>
                          <a:spcPts val="0"/>
                        </a:spcAft>
                        <a:buNone/>
                      </a:pPr>
                      <a:r>
                        <a:rPr b="1" lang="en-GB" sz="550"/>
                        <a:t>v</a:t>
                      </a:r>
                      <a:endParaRPr b="1" sz="550"/>
                    </a:p>
                  </a:txBody>
                  <a:tcPr marT="91425" marB="91425" marR="91425" marL="91425"/>
                </a:tc>
                <a:tc>
                  <a:txBody>
                    <a:bodyPr/>
                    <a:lstStyle/>
                    <a:p>
                      <a:pPr indent="0" lvl="0" marL="0" rtl="0" algn="l">
                        <a:spcBef>
                          <a:spcPts val="0"/>
                        </a:spcBef>
                        <a:spcAft>
                          <a:spcPts val="0"/>
                        </a:spcAft>
                        <a:buNone/>
                      </a:pPr>
                      <a:r>
                        <a:rPr lang="en-GB" sz="1000"/>
                        <a:t>0</a:t>
                      </a:r>
                      <a:endParaRPr sz="1000"/>
                    </a:p>
                  </a:txBody>
                  <a:tcPr marT="91425" marB="91425" marR="91425" marL="91425"/>
                </a:tc>
                <a:tc>
                  <a:txBody>
                    <a:bodyPr/>
                    <a:lstStyle/>
                    <a:p>
                      <a:pPr indent="0" lvl="0" marL="0" rtl="0" algn="l">
                        <a:spcBef>
                          <a:spcPts val="0"/>
                        </a:spcBef>
                        <a:spcAft>
                          <a:spcPts val="0"/>
                        </a:spcAft>
                        <a:buNone/>
                      </a:pPr>
                      <a:r>
                        <a:rPr lang="en-GB" sz="1000"/>
                        <a:t>1</a:t>
                      </a:r>
                      <a:endParaRPr sz="1000"/>
                    </a:p>
                  </a:txBody>
                  <a:tcPr marT="91425" marB="91425" marR="91425" marL="91425"/>
                </a:tc>
              </a:tr>
              <a:tr h="451275">
                <a:tc>
                  <a:txBody>
                    <a:bodyPr/>
                    <a:lstStyle/>
                    <a:p>
                      <a:pPr indent="0" lvl="0" marL="0" rtl="0" algn="l">
                        <a:spcBef>
                          <a:spcPts val="0"/>
                        </a:spcBef>
                        <a:spcAft>
                          <a:spcPts val="0"/>
                        </a:spcAft>
                        <a:buNone/>
                      </a:pPr>
                      <a:r>
                        <a:rPr lang="en-GB" sz="1000"/>
                        <a:t>0</a:t>
                      </a:r>
                      <a:endParaRPr sz="1000"/>
                    </a:p>
                  </a:txBody>
                  <a:tcPr marT="91425" marB="91425" marR="91425" marL="91425"/>
                </a:tc>
                <a:tc>
                  <a:txBody>
                    <a:bodyPr/>
                    <a:lstStyle/>
                    <a:p>
                      <a:pPr indent="0" lvl="0" marL="0" rtl="0" algn="l">
                        <a:spcBef>
                          <a:spcPts val="0"/>
                        </a:spcBef>
                        <a:spcAft>
                          <a:spcPts val="0"/>
                        </a:spcAft>
                        <a:buNone/>
                      </a:pPr>
                      <a:r>
                        <a:rPr lang="en-GB" sz="1000"/>
                        <a:t>587</a:t>
                      </a:r>
                      <a:endParaRPr sz="1000"/>
                    </a:p>
                  </a:txBody>
                  <a:tcPr marT="91425" marB="91425" marR="91425" marL="91425"/>
                </a:tc>
                <a:tc>
                  <a:txBody>
                    <a:bodyPr/>
                    <a:lstStyle/>
                    <a:p>
                      <a:pPr indent="0" lvl="0" marL="0" rtl="0" algn="l">
                        <a:spcBef>
                          <a:spcPts val="0"/>
                        </a:spcBef>
                        <a:spcAft>
                          <a:spcPts val="0"/>
                        </a:spcAft>
                        <a:buNone/>
                      </a:pPr>
                      <a:r>
                        <a:rPr lang="en-GB" sz="1000"/>
                        <a:t>205</a:t>
                      </a:r>
                      <a:endParaRPr sz="1000"/>
                    </a:p>
                  </a:txBody>
                  <a:tcPr marT="91425" marB="91425" marR="91425" marL="91425"/>
                </a:tc>
              </a:tr>
              <a:tr h="496200">
                <a:tc>
                  <a:txBody>
                    <a:bodyPr/>
                    <a:lstStyle/>
                    <a:p>
                      <a:pPr indent="0" lvl="0" marL="0" rtl="0" algn="l">
                        <a:spcBef>
                          <a:spcPts val="0"/>
                        </a:spcBef>
                        <a:spcAft>
                          <a:spcPts val="0"/>
                        </a:spcAft>
                        <a:buNone/>
                      </a:pPr>
                      <a:r>
                        <a:rPr lang="en-GB" sz="1000"/>
                        <a:t>1</a:t>
                      </a:r>
                      <a:endParaRPr sz="1000"/>
                    </a:p>
                  </a:txBody>
                  <a:tcPr marT="91425" marB="91425" marR="91425" marL="91425"/>
                </a:tc>
                <a:tc>
                  <a:txBody>
                    <a:bodyPr/>
                    <a:lstStyle/>
                    <a:p>
                      <a:pPr indent="0" lvl="0" marL="0" rtl="0" algn="l">
                        <a:spcBef>
                          <a:spcPts val="0"/>
                        </a:spcBef>
                        <a:spcAft>
                          <a:spcPts val="0"/>
                        </a:spcAft>
                        <a:buNone/>
                      </a:pPr>
                      <a:r>
                        <a:rPr lang="en-GB" sz="1000"/>
                        <a:t>160</a:t>
                      </a:r>
                      <a:endParaRPr sz="1000"/>
                    </a:p>
                  </a:txBody>
                  <a:tcPr marT="91425" marB="91425" marR="91425" marL="91425"/>
                </a:tc>
                <a:tc>
                  <a:txBody>
                    <a:bodyPr/>
                    <a:lstStyle/>
                    <a:p>
                      <a:pPr indent="0" lvl="0" marL="0" rtl="0" algn="l">
                        <a:spcBef>
                          <a:spcPts val="0"/>
                        </a:spcBef>
                        <a:spcAft>
                          <a:spcPts val="0"/>
                        </a:spcAft>
                        <a:buNone/>
                      </a:pPr>
                      <a:r>
                        <a:rPr lang="en-GB" sz="1000"/>
                        <a:t>644</a:t>
                      </a:r>
                      <a:endParaRPr sz="1000"/>
                    </a:p>
                  </a:txBody>
                  <a:tcPr marT="91425" marB="91425" marR="91425" marL="91425"/>
                </a:tc>
              </a:tr>
            </a:tbl>
          </a:graphicData>
        </a:graphic>
      </p:graphicFrame>
      <p:sp>
        <p:nvSpPr>
          <p:cNvPr id="213" name="Google Shape;213;p35"/>
          <p:cNvSpPr txBox="1"/>
          <p:nvPr/>
        </p:nvSpPr>
        <p:spPr>
          <a:xfrm>
            <a:off x="3477775" y="2687563"/>
            <a:ext cx="1594800" cy="3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roxima Nova"/>
                <a:ea typeface="Proxima Nova"/>
                <a:cs typeface="Proxima Nova"/>
                <a:sym typeface="Proxima Nova"/>
              </a:rPr>
              <a:t>K-Nearest Neighbors</a:t>
            </a:r>
            <a:endParaRPr sz="1200">
              <a:latin typeface="Proxima Nova"/>
              <a:ea typeface="Proxima Nova"/>
              <a:cs typeface="Proxima Nova"/>
              <a:sym typeface="Proxima Nova"/>
            </a:endParaRPr>
          </a:p>
        </p:txBody>
      </p:sp>
      <p:sp>
        <p:nvSpPr>
          <p:cNvPr id="214" name="Google Shape;214;p35"/>
          <p:cNvSpPr txBox="1"/>
          <p:nvPr/>
        </p:nvSpPr>
        <p:spPr>
          <a:xfrm>
            <a:off x="6183225" y="2687563"/>
            <a:ext cx="1594800" cy="3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roxima Nova"/>
                <a:ea typeface="Proxima Nova"/>
                <a:cs typeface="Proxima Nova"/>
                <a:sym typeface="Proxima Nova"/>
              </a:rPr>
              <a:t>Naive Bayes</a:t>
            </a:r>
            <a:endParaRPr sz="1200">
              <a:latin typeface="Proxima Nova"/>
              <a:ea typeface="Proxima Nova"/>
              <a:cs typeface="Proxima Nova"/>
              <a:sym typeface="Proxima Nova"/>
            </a:endParaRPr>
          </a:p>
        </p:txBody>
      </p:sp>
      <p:sp>
        <p:nvSpPr>
          <p:cNvPr id="215" name="Google Shape;215;p35"/>
          <p:cNvSpPr txBox="1"/>
          <p:nvPr/>
        </p:nvSpPr>
        <p:spPr>
          <a:xfrm>
            <a:off x="2588725" y="4708250"/>
            <a:ext cx="1851900" cy="3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roxima Nova"/>
                <a:ea typeface="Proxima Nova"/>
                <a:cs typeface="Proxima Nova"/>
                <a:sym typeface="Proxima Nova"/>
              </a:rPr>
              <a:t>Support Vector Machine</a:t>
            </a:r>
            <a:endParaRPr sz="1200">
              <a:latin typeface="Proxima Nova"/>
              <a:ea typeface="Proxima Nova"/>
              <a:cs typeface="Proxima Nova"/>
              <a:sym typeface="Proxima Nova"/>
            </a:endParaRPr>
          </a:p>
        </p:txBody>
      </p:sp>
      <p:sp>
        <p:nvSpPr>
          <p:cNvPr id="216" name="Google Shape;216;p35"/>
          <p:cNvSpPr txBox="1"/>
          <p:nvPr/>
        </p:nvSpPr>
        <p:spPr>
          <a:xfrm>
            <a:off x="4818400" y="4708250"/>
            <a:ext cx="1594800" cy="3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38761D"/>
                </a:solidFill>
                <a:latin typeface="Proxima Nova"/>
                <a:ea typeface="Proxima Nova"/>
                <a:cs typeface="Proxima Nova"/>
                <a:sym typeface="Proxima Nova"/>
              </a:rPr>
              <a:t>ANN</a:t>
            </a:r>
            <a:endParaRPr sz="1200">
              <a:solidFill>
                <a:srgbClr val="38761D"/>
              </a:solidFill>
              <a:latin typeface="Proxima Nova"/>
              <a:ea typeface="Proxima Nova"/>
              <a:cs typeface="Proxima Nova"/>
              <a:sym typeface="Proxima Nova"/>
            </a:endParaRPr>
          </a:p>
        </p:txBody>
      </p:sp>
      <p:sp>
        <p:nvSpPr>
          <p:cNvPr id="217" name="Google Shape;217;p35"/>
          <p:cNvSpPr txBox="1"/>
          <p:nvPr/>
        </p:nvSpPr>
        <p:spPr>
          <a:xfrm>
            <a:off x="6919525" y="4708250"/>
            <a:ext cx="1740300" cy="3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roxima Nova"/>
                <a:ea typeface="Proxima Nova"/>
                <a:cs typeface="Proxima Nova"/>
                <a:sym typeface="Proxima Nova"/>
              </a:rPr>
              <a:t>Ensemble</a:t>
            </a:r>
            <a:endParaRPr sz="1200">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Classification-Performance Metrics</a:t>
            </a:r>
            <a:endParaRPr>
              <a:solidFill>
                <a:srgbClr val="E06666"/>
              </a:solidFill>
            </a:endParaRPr>
          </a:p>
        </p:txBody>
      </p:sp>
      <p:sp>
        <p:nvSpPr>
          <p:cNvPr id="223" name="Google Shape;223;p36"/>
          <p:cNvSpPr txBox="1"/>
          <p:nvPr>
            <p:ph idx="1" type="body"/>
          </p:nvPr>
        </p:nvSpPr>
        <p:spPr>
          <a:xfrm>
            <a:off x="83100" y="1451925"/>
            <a:ext cx="8520600" cy="3416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GB">
                <a:solidFill>
                  <a:schemeClr val="accent1"/>
                </a:solidFill>
                <a:latin typeface="Times New Roman"/>
                <a:ea typeface="Times New Roman"/>
                <a:cs typeface="Times New Roman"/>
                <a:sym typeface="Times New Roman"/>
              </a:rPr>
              <a:t>       Accuracy Score</a:t>
            </a:r>
            <a:endParaRPr b="1">
              <a:solidFill>
                <a:schemeClr val="accent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b="1" lang="en-GB">
                <a:solidFill>
                  <a:schemeClr val="accent1"/>
                </a:solidFill>
                <a:latin typeface="Times New Roman"/>
                <a:ea typeface="Times New Roman"/>
                <a:cs typeface="Times New Roman"/>
                <a:sym typeface="Times New Roman"/>
              </a:rPr>
              <a:t>       Confusion Matrix</a:t>
            </a:r>
            <a:endParaRPr b="1">
              <a:solidFill>
                <a:schemeClr val="accent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b="1" lang="en-GB">
                <a:solidFill>
                  <a:schemeClr val="accent1"/>
                </a:solidFill>
                <a:latin typeface="Times New Roman"/>
                <a:ea typeface="Times New Roman"/>
                <a:cs typeface="Times New Roman"/>
                <a:sym typeface="Times New Roman"/>
              </a:rPr>
              <a:t>       Precision</a:t>
            </a:r>
            <a:endParaRPr b="1">
              <a:solidFill>
                <a:schemeClr val="accent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b="1" lang="en-GB">
                <a:solidFill>
                  <a:schemeClr val="accent1"/>
                </a:solidFill>
                <a:latin typeface="Times New Roman"/>
                <a:ea typeface="Times New Roman"/>
                <a:cs typeface="Times New Roman"/>
                <a:sym typeface="Times New Roman"/>
              </a:rPr>
              <a:t>       </a:t>
            </a:r>
            <a:r>
              <a:rPr b="1" lang="en-GB">
                <a:solidFill>
                  <a:srgbClr val="38761D"/>
                </a:solidFill>
                <a:latin typeface="Times New Roman"/>
                <a:ea typeface="Times New Roman"/>
                <a:cs typeface="Times New Roman"/>
                <a:sym typeface="Times New Roman"/>
              </a:rPr>
              <a:t>ROC Curve</a:t>
            </a:r>
            <a:endParaRPr b="1">
              <a:solidFill>
                <a:srgbClr val="38761D"/>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b="1" lang="en-GB">
                <a:solidFill>
                  <a:schemeClr val="accent1"/>
                </a:solidFill>
                <a:latin typeface="Times New Roman"/>
                <a:ea typeface="Times New Roman"/>
                <a:cs typeface="Times New Roman"/>
                <a:sym typeface="Times New Roman"/>
              </a:rPr>
              <a:t>       Self-Define </a:t>
            </a:r>
            <a:endParaRPr b="1">
              <a:solidFill>
                <a:schemeClr val="accent1"/>
              </a:solidFill>
              <a:latin typeface="Times New Roman"/>
              <a:ea typeface="Times New Roman"/>
              <a:cs typeface="Times New Roman"/>
              <a:sym typeface="Times New Roman"/>
            </a:endParaRPr>
          </a:p>
          <a:p>
            <a:pPr indent="-228600" lvl="0" marL="457200" rtl="0" algn="l">
              <a:lnSpc>
                <a:spcPct val="200000"/>
              </a:lnSpc>
              <a:spcBef>
                <a:spcPts val="0"/>
              </a:spcBef>
              <a:spcAft>
                <a:spcPts val="0"/>
              </a:spcAft>
              <a:buNone/>
            </a:pPr>
            <a:r>
              <a:t/>
            </a:r>
            <a:endParaRPr b="1">
              <a:solidFill>
                <a:schemeClr val="accent1"/>
              </a:solidFill>
              <a:latin typeface="Times New Roman"/>
              <a:ea typeface="Times New Roman"/>
              <a:cs typeface="Times New Roman"/>
              <a:sym typeface="Times New Roman"/>
            </a:endParaRPr>
          </a:p>
          <a:p>
            <a:pPr indent="0" lvl="0" marL="0" rtl="0" algn="l">
              <a:spcBef>
                <a:spcPts val="0"/>
              </a:spcBef>
              <a:spcAft>
                <a:spcPts val="1600"/>
              </a:spcAft>
              <a:buNone/>
            </a:pPr>
            <a:r>
              <a:t/>
            </a:r>
            <a:endParaRPr>
              <a:latin typeface="Times New Roman"/>
              <a:ea typeface="Times New Roman"/>
              <a:cs typeface="Times New Roman"/>
              <a:sym typeface="Times New Roman"/>
            </a:endParaRPr>
          </a:p>
        </p:txBody>
      </p:sp>
      <p:pic>
        <p:nvPicPr>
          <p:cNvPr id="224" name="Google Shape;224;p36"/>
          <p:cNvPicPr preferRelativeResize="0"/>
          <p:nvPr/>
        </p:nvPicPr>
        <p:blipFill>
          <a:blip r:embed="rId3">
            <a:alphaModFix/>
          </a:blip>
          <a:stretch>
            <a:fillRect/>
          </a:stretch>
        </p:blipFill>
        <p:spPr>
          <a:xfrm>
            <a:off x="3106921" y="1089250"/>
            <a:ext cx="2336500" cy="1586600"/>
          </a:xfrm>
          <a:prstGeom prst="rect">
            <a:avLst/>
          </a:prstGeom>
          <a:noFill/>
          <a:ln>
            <a:noFill/>
          </a:ln>
        </p:spPr>
      </p:pic>
      <p:sp>
        <p:nvSpPr>
          <p:cNvPr id="225" name="Google Shape;225;p36"/>
          <p:cNvSpPr txBox="1"/>
          <p:nvPr/>
        </p:nvSpPr>
        <p:spPr>
          <a:xfrm>
            <a:off x="3477775" y="2687563"/>
            <a:ext cx="1594800" cy="3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roxima Nova"/>
                <a:ea typeface="Proxima Nova"/>
                <a:cs typeface="Proxima Nova"/>
                <a:sym typeface="Proxima Nova"/>
              </a:rPr>
              <a:t>K-Nearest Neighbors</a:t>
            </a:r>
            <a:endParaRPr sz="1200">
              <a:latin typeface="Proxima Nova"/>
              <a:ea typeface="Proxima Nova"/>
              <a:cs typeface="Proxima Nova"/>
              <a:sym typeface="Proxima Nova"/>
            </a:endParaRPr>
          </a:p>
        </p:txBody>
      </p:sp>
      <p:pic>
        <p:nvPicPr>
          <p:cNvPr id="226" name="Google Shape;226;p36"/>
          <p:cNvPicPr preferRelativeResize="0"/>
          <p:nvPr/>
        </p:nvPicPr>
        <p:blipFill>
          <a:blip r:embed="rId4">
            <a:alphaModFix/>
          </a:blip>
          <a:stretch>
            <a:fillRect/>
          </a:stretch>
        </p:blipFill>
        <p:spPr>
          <a:xfrm>
            <a:off x="5806175" y="1089250"/>
            <a:ext cx="2348903" cy="1586600"/>
          </a:xfrm>
          <a:prstGeom prst="rect">
            <a:avLst/>
          </a:prstGeom>
          <a:noFill/>
          <a:ln>
            <a:noFill/>
          </a:ln>
        </p:spPr>
      </p:pic>
      <p:sp>
        <p:nvSpPr>
          <p:cNvPr id="227" name="Google Shape;227;p36"/>
          <p:cNvSpPr txBox="1"/>
          <p:nvPr/>
        </p:nvSpPr>
        <p:spPr>
          <a:xfrm>
            <a:off x="6183225" y="2687563"/>
            <a:ext cx="1594800" cy="3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roxima Nova"/>
                <a:ea typeface="Proxima Nova"/>
                <a:cs typeface="Proxima Nova"/>
                <a:sym typeface="Proxima Nova"/>
              </a:rPr>
              <a:t>Naive Bayes</a:t>
            </a:r>
            <a:endParaRPr sz="1200">
              <a:latin typeface="Proxima Nova"/>
              <a:ea typeface="Proxima Nova"/>
              <a:cs typeface="Proxima Nova"/>
              <a:sym typeface="Proxima Nova"/>
            </a:endParaRPr>
          </a:p>
        </p:txBody>
      </p:sp>
      <p:pic>
        <p:nvPicPr>
          <p:cNvPr id="228" name="Google Shape;228;p36"/>
          <p:cNvPicPr preferRelativeResize="0"/>
          <p:nvPr/>
        </p:nvPicPr>
        <p:blipFill>
          <a:blip r:embed="rId5">
            <a:alphaModFix/>
          </a:blip>
          <a:stretch>
            <a:fillRect/>
          </a:stretch>
        </p:blipFill>
        <p:spPr>
          <a:xfrm>
            <a:off x="2045800" y="3115893"/>
            <a:ext cx="2336500" cy="1539282"/>
          </a:xfrm>
          <a:prstGeom prst="rect">
            <a:avLst/>
          </a:prstGeom>
          <a:noFill/>
          <a:ln>
            <a:noFill/>
          </a:ln>
        </p:spPr>
      </p:pic>
      <p:sp>
        <p:nvSpPr>
          <p:cNvPr id="229" name="Google Shape;229;p36"/>
          <p:cNvSpPr txBox="1"/>
          <p:nvPr/>
        </p:nvSpPr>
        <p:spPr>
          <a:xfrm>
            <a:off x="2360125" y="4708250"/>
            <a:ext cx="1851900" cy="3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roxima Nova"/>
                <a:ea typeface="Proxima Nova"/>
                <a:cs typeface="Proxima Nova"/>
                <a:sym typeface="Proxima Nova"/>
              </a:rPr>
              <a:t>Support Vector Machine</a:t>
            </a:r>
            <a:endParaRPr sz="1200">
              <a:latin typeface="Proxima Nova"/>
              <a:ea typeface="Proxima Nova"/>
              <a:cs typeface="Proxima Nova"/>
              <a:sym typeface="Proxima Nova"/>
            </a:endParaRPr>
          </a:p>
        </p:txBody>
      </p:sp>
      <p:pic>
        <p:nvPicPr>
          <p:cNvPr id="230" name="Google Shape;230;p36"/>
          <p:cNvPicPr preferRelativeResize="0"/>
          <p:nvPr/>
        </p:nvPicPr>
        <p:blipFill>
          <a:blip r:embed="rId6">
            <a:alphaModFix/>
          </a:blip>
          <a:stretch>
            <a:fillRect/>
          </a:stretch>
        </p:blipFill>
        <p:spPr>
          <a:xfrm>
            <a:off x="4408550" y="3115900"/>
            <a:ext cx="2290584" cy="1539275"/>
          </a:xfrm>
          <a:prstGeom prst="rect">
            <a:avLst/>
          </a:prstGeom>
          <a:noFill/>
          <a:ln>
            <a:noFill/>
          </a:ln>
        </p:spPr>
      </p:pic>
      <p:sp>
        <p:nvSpPr>
          <p:cNvPr id="231" name="Google Shape;231;p36"/>
          <p:cNvSpPr txBox="1"/>
          <p:nvPr/>
        </p:nvSpPr>
        <p:spPr>
          <a:xfrm>
            <a:off x="4818400" y="4708250"/>
            <a:ext cx="1594800" cy="3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roxima Nova"/>
                <a:ea typeface="Proxima Nova"/>
                <a:cs typeface="Proxima Nova"/>
                <a:sym typeface="Proxima Nova"/>
              </a:rPr>
              <a:t>ANN</a:t>
            </a:r>
            <a:endParaRPr sz="1200">
              <a:latin typeface="Proxima Nova"/>
              <a:ea typeface="Proxima Nova"/>
              <a:cs typeface="Proxima Nova"/>
              <a:sym typeface="Proxima Nova"/>
            </a:endParaRPr>
          </a:p>
        </p:txBody>
      </p:sp>
      <p:pic>
        <p:nvPicPr>
          <p:cNvPr id="232" name="Google Shape;232;p36"/>
          <p:cNvPicPr preferRelativeResize="0"/>
          <p:nvPr/>
        </p:nvPicPr>
        <p:blipFill>
          <a:blip r:embed="rId7">
            <a:alphaModFix/>
          </a:blip>
          <a:stretch>
            <a:fillRect/>
          </a:stretch>
        </p:blipFill>
        <p:spPr>
          <a:xfrm>
            <a:off x="6770324" y="3123025"/>
            <a:ext cx="2290575" cy="1525031"/>
          </a:xfrm>
          <a:prstGeom prst="rect">
            <a:avLst/>
          </a:prstGeom>
          <a:noFill/>
          <a:ln>
            <a:noFill/>
          </a:ln>
        </p:spPr>
      </p:pic>
      <p:sp>
        <p:nvSpPr>
          <p:cNvPr id="233" name="Google Shape;233;p36"/>
          <p:cNvSpPr txBox="1"/>
          <p:nvPr/>
        </p:nvSpPr>
        <p:spPr>
          <a:xfrm>
            <a:off x="7071925" y="4708250"/>
            <a:ext cx="1740300" cy="3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roxima Nova"/>
                <a:ea typeface="Proxima Nova"/>
                <a:cs typeface="Proxima Nova"/>
                <a:sym typeface="Proxima Nova"/>
              </a:rPr>
              <a:t>Ensemble</a:t>
            </a:r>
            <a:endParaRPr sz="1200">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Classification-Performance Metrics</a:t>
            </a:r>
            <a:endParaRPr>
              <a:solidFill>
                <a:srgbClr val="E06666"/>
              </a:solidFill>
            </a:endParaRPr>
          </a:p>
        </p:txBody>
      </p:sp>
      <p:sp>
        <p:nvSpPr>
          <p:cNvPr id="239" name="Google Shape;239;p37"/>
          <p:cNvSpPr txBox="1"/>
          <p:nvPr>
            <p:ph idx="1" type="body"/>
          </p:nvPr>
        </p:nvSpPr>
        <p:spPr>
          <a:xfrm>
            <a:off x="540300" y="1451925"/>
            <a:ext cx="8520600" cy="3416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GB">
                <a:solidFill>
                  <a:schemeClr val="accent1"/>
                </a:solidFill>
                <a:latin typeface="Times New Roman"/>
                <a:ea typeface="Times New Roman"/>
                <a:cs typeface="Times New Roman"/>
                <a:sym typeface="Times New Roman"/>
              </a:rPr>
              <a:t>       Accuracy Score</a:t>
            </a:r>
            <a:endParaRPr b="1">
              <a:solidFill>
                <a:schemeClr val="accent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b="1" lang="en-GB">
                <a:solidFill>
                  <a:schemeClr val="accent1"/>
                </a:solidFill>
                <a:latin typeface="Times New Roman"/>
                <a:ea typeface="Times New Roman"/>
                <a:cs typeface="Times New Roman"/>
                <a:sym typeface="Times New Roman"/>
              </a:rPr>
              <a:t>       Confusion Matrix</a:t>
            </a:r>
            <a:endParaRPr b="1">
              <a:solidFill>
                <a:schemeClr val="accent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b="1" lang="en-GB">
                <a:solidFill>
                  <a:schemeClr val="accent1"/>
                </a:solidFill>
                <a:latin typeface="Times New Roman"/>
                <a:ea typeface="Times New Roman"/>
                <a:cs typeface="Times New Roman"/>
                <a:sym typeface="Times New Roman"/>
              </a:rPr>
              <a:t>       Precision</a:t>
            </a:r>
            <a:endParaRPr b="1">
              <a:solidFill>
                <a:schemeClr val="accent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b="1" lang="en-GB">
                <a:solidFill>
                  <a:schemeClr val="accent1"/>
                </a:solidFill>
                <a:latin typeface="Times New Roman"/>
                <a:ea typeface="Times New Roman"/>
                <a:cs typeface="Times New Roman"/>
                <a:sym typeface="Times New Roman"/>
              </a:rPr>
              <a:t>       </a:t>
            </a:r>
            <a:r>
              <a:rPr b="1" lang="en-GB">
                <a:solidFill>
                  <a:srgbClr val="38761D"/>
                </a:solidFill>
                <a:latin typeface="Times New Roman"/>
                <a:ea typeface="Times New Roman"/>
                <a:cs typeface="Times New Roman"/>
                <a:sym typeface="Times New Roman"/>
              </a:rPr>
              <a:t>ROC Curve</a:t>
            </a:r>
            <a:endParaRPr b="1">
              <a:solidFill>
                <a:srgbClr val="38761D"/>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b="1" lang="en-GB">
                <a:solidFill>
                  <a:schemeClr val="accent1"/>
                </a:solidFill>
                <a:latin typeface="Times New Roman"/>
                <a:ea typeface="Times New Roman"/>
                <a:cs typeface="Times New Roman"/>
                <a:sym typeface="Times New Roman"/>
              </a:rPr>
              <a:t>       Self-Define </a:t>
            </a:r>
            <a:endParaRPr b="1">
              <a:solidFill>
                <a:schemeClr val="accent1"/>
              </a:solidFill>
              <a:latin typeface="Times New Roman"/>
              <a:ea typeface="Times New Roman"/>
              <a:cs typeface="Times New Roman"/>
              <a:sym typeface="Times New Roman"/>
            </a:endParaRPr>
          </a:p>
          <a:p>
            <a:pPr indent="-228600" lvl="0" marL="457200" rtl="0" algn="l">
              <a:lnSpc>
                <a:spcPct val="200000"/>
              </a:lnSpc>
              <a:spcBef>
                <a:spcPts val="0"/>
              </a:spcBef>
              <a:spcAft>
                <a:spcPts val="0"/>
              </a:spcAft>
              <a:buNone/>
            </a:pPr>
            <a:r>
              <a:t/>
            </a:r>
            <a:endParaRPr b="1">
              <a:solidFill>
                <a:schemeClr val="accent1"/>
              </a:solidFill>
              <a:latin typeface="Times New Roman"/>
              <a:ea typeface="Times New Roman"/>
              <a:cs typeface="Times New Roman"/>
              <a:sym typeface="Times New Roman"/>
            </a:endParaRPr>
          </a:p>
          <a:p>
            <a:pPr indent="0" lvl="0" marL="0" rtl="0" algn="l">
              <a:spcBef>
                <a:spcPts val="0"/>
              </a:spcBef>
              <a:spcAft>
                <a:spcPts val="1600"/>
              </a:spcAft>
              <a:buNone/>
            </a:pPr>
            <a:r>
              <a:t/>
            </a:r>
            <a:endParaRPr>
              <a:latin typeface="Times New Roman"/>
              <a:ea typeface="Times New Roman"/>
              <a:cs typeface="Times New Roman"/>
              <a:sym typeface="Times New Roman"/>
            </a:endParaRPr>
          </a:p>
        </p:txBody>
      </p:sp>
      <p:pic>
        <p:nvPicPr>
          <p:cNvPr id="240" name="Google Shape;240;p37"/>
          <p:cNvPicPr preferRelativeResize="0"/>
          <p:nvPr/>
        </p:nvPicPr>
        <p:blipFill>
          <a:blip r:embed="rId3">
            <a:alphaModFix/>
          </a:blip>
          <a:stretch>
            <a:fillRect/>
          </a:stretch>
        </p:blipFill>
        <p:spPr>
          <a:xfrm>
            <a:off x="4038625" y="1481123"/>
            <a:ext cx="3473425" cy="2335025"/>
          </a:xfrm>
          <a:prstGeom prst="rect">
            <a:avLst/>
          </a:prstGeom>
          <a:noFill/>
          <a:ln>
            <a:noFill/>
          </a:ln>
        </p:spPr>
      </p:pic>
      <p:sp>
        <p:nvSpPr>
          <p:cNvPr id="241" name="Google Shape;241;p37"/>
          <p:cNvSpPr txBox="1"/>
          <p:nvPr/>
        </p:nvSpPr>
        <p:spPr>
          <a:xfrm>
            <a:off x="4849400" y="3823650"/>
            <a:ext cx="1851900" cy="3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roxima Nova"/>
                <a:ea typeface="Proxima Nova"/>
                <a:cs typeface="Proxima Nova"/>
                <a:sym typeface="Proxima Nova"/>
              </a:rPr>
              <a:t>Combined Curves</a:t>
            </a:r>
            <a:endParaRPr sz="1200">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8"/>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Clustering 1 </a:t>
            </a:r>
            <a:endParaRPr>
              <a:solidFill>
                <a:srgbClr val="E06666"/>
              </a:solidFill>
            </a:endParaRPr>
          </a:p>
        </p:txBody>
      </p:sp>
      <p:sp>
        <p:nvSpPr>
          <p:cNvPr id="247" name="Google Shape;247;p38"/>
          <p:cNvSpPr txBox="1"/>
          <p:nvPr/>
        </p:nvSpPr>
        <p:spPr>
          <a:xfrm>
            <a:off x="687225" y="1299300"/>
            <a:ext cx="6936900" cy="2834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Proxima Nova"/>
              <a:buChar char="●"/>
            </a:pPr>
            <a:r>
              <a:rPr lang="en-GB" sz="1800">
                <a:latin typeface="Proxima Nova"/>
                <a:ea typeface="Proxima Nova"/>
                <a:cs typeface="Proxima Nova"/>
                <a:sym typeface="Proxima Nova"/>
              </a:rPr>
              <a:t>Method: K-means: </a:t>
            </a:r>
            <a:r>
              <a:rPr lang="en-GB" sz="1800"/>
              <a:t>imported from sklearn.cluster</a:t>
            </a:r>
            <a:endParaRPr sz="1800">
              <a:latin typeface="Proxima Nova"/>
              <a:ea typeface="Proxima Nova"/>
              <a:cs typeface="Proxima Nova"/>
              <a:sym typeface="Proxima Nova"/>
            </a:endParaRPr>
          </a:p>
          <a:p>
            <a:pPr indent="0" lvl="0" marL="457200" rtl="0" algn="l">
              <a:spcBef>
                <a:spcPts val="0"/>
              </a:spcBef>
              <a:spcAft>
                <a:spcPts val="0"/>
              </a:spcAft>
              <a:buNone/>
            </a:pPr>
            <a:r>
              <a:t/>
            </a:r>
            <a:endParaRPr sz="1800">
              <a:latin typeface="Proxima Nova"/>
              <a:ea typeface="Proxima Nova"/>
              <a:cs typeface="Proxima Nova"/>
              <a:sym typeface="Proxima Nova"/>
            </a:endParaRPr>
          </a:p>
          <a:p>
            <a:pPr indent="0" lvl="0" marL="457200" rtl="0" algn="l">
              <a:spcBef>
                <a:spcPts val="0"/>
              </a:spcBef>
              <a:spcAft>
                <a:spcPts val="0"/>
              </a:spcAft>
              <a:buNone/>
            </a:pPr>
            <a:r>
              <a:t/>
            </a:r>
            <a:endParaRPr sz="1800">
              <a:latin typeface="Proxima Nova"/>
              <a:ea typeface="Proxima Nova"/>
              <a:cs typeface="Proxima Nova"/>
              <a:sym typeface="Proxima Nova"/>
            </a:endParaRPr>
          </a:p>
          <a:p>
            <a:pPr indent="0" lvl="0" marL="45720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GB" sz="1800">
                <a:latin typeface="Proxima Nova"/>
                <a:ea typeface="Proxima Nova"/>
                <a:cs typeface="Proxima Nova"/>
                <a:sym typeface="Proxima Nova"/>
              </a:rPr>
              <a:t>Goal: understand the relationships between different attributes, such as popularity, vote count, and vote average.</a:t>
            </a:r>
            <a:endParaRPr sz="1800">
              <a:latin typeface="Proxima Nova"/>
              <a:ea typeface="Proxima Nova"/>
              <a:cs typeface="Proxima Nova"/>
              <a:sym typeface="Proxima Nova"/>
            </a:endParaRPr>
          </a:p>
        </p:txBody>
      </p:sp>
      <p:pic>
        <p:nvPicPr>
          <p:cNvPr id="248" name="Google Shape;248;p38"/>
          <p:cNvPicPr preferRelativeResize="0"/>
          <p:nvPr/>
        </p:nvPicPr>
        <p:blipFill>
          <a:blip r:embed="rId3">
            <a:alphaModFix/>
          </a:blip>
          <a:stretch>
            <a:fillRect/>
          </a:stretch>
        </p:blipFill>
        <p:spPr>
          <a:xfrm>
            <a:off x="2289250" y="1954325"/>
            <a:ext cx="3875275" cy="820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9"/>
          <p:cNvSpPr txBox="1"/>
          <p:nvPr>
            <p:ph type="title"/>
          </p:nvPr>
        </p:nvSpPr>
        <p:spPr>
          <a:xfrm>
            <a:off x="429525" y="509450"/>
            <a:ext cx="8520600" cy="5727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2400">
                <a:solidFill>
                  <a:srgbClr val="000000"/>
                </a:solidFill>
                <a:latin typeface="Arial"/>
                <a:ea typeface="Arial"/>
                <a:cs typeface="Arial"/>
                <a:sym typeface="Arial"/>
              </a:rPr>
              <a:t>Popularity of movies &amp; C</a:t>
            </a:r>
            <a:r>
              <a:rPr lang="en-GB" sz="2400">
                <a:solidFill>
                  <a:srgbClr val="000000"/>
                </a:solidFill>
                <a:latin typeface="Arial"/>
                <a:ea typeface="Arial"/>
                <a:cs typeface="Arial"/>
                <a:sym typeface="Arial"/>
              </a:rPr>
              <a:t>ount of votes</a:t>
            </a:r>
            <a:endParaRPr sz="2400"/>
          </a:p>
        </p:txBody>
      </p:sp>
      <p:sp>
        <p:nvSpPr>
          <p:cNvPr id="254" name="Google Shape;254;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rgbClr val="000000"/>
              </a:buClr>
              <a:buSzPts val="1800"/>
              <a:buFont typeface="Arial"/>
              <a:buChar char="●"/>
            </a:pPr>
            <a:r>
              <a:rPr lang="en-GB">
                <a:solidFill>
                  <a:srgbClr val="000000"/>
                </a:solidFill>
                <a:latin typeface="Arial"/>
                <a:ea typeface="Arial"/>
                <a:cs typeface="Arial"/>
                <a:sym typeface="Arial"/>
              </a:rPr>
              <a:t>k = 3</a:t>
            </a:r>
            <a:endParaRPr/>
          </a:p>
        </p:txBody>
      </p:sp>
      <p:pic>
        <p:nvPicPr>
          <p:cNvPr id="255" name="Google Shape;255;p39"/>
          <p:cNvPicPr preferRelativeResize="0"/>
          <p:nvPr/>
        </p:nvPicPr>
        <p:blipFill>
          <a:blip r:embed="rId3">
            <a:alphaModFix/>
          </a:blip>
          <a:stretch>
            <a:fillRect/>
          </a:stretch>
        </p:blipFill>
        <p:spPr>
          <a:xfrm>
            <a:off x="0" y="1820550"/>
            <a:ext cx="4935350" cy="2467675"/>
          </a:xfrm>
          <a:prstGeom prst="rect">
            <a:avLst/>
          </a:prstGeom>
          <a:noFill/>
          <a:ln>
            <a:noFill/>
          </a:ln>
        </p:spPr>
      </p:pic>
      <p:pic>
        <p:nvPicPr>
          <p:cNvPr id="256" name="Google Shape;256;p39"/>
          <p:cNvPicPr preferRelativeResize="0"/>
          <p:nvPr/>
        </p:nvPicPr>
        <p:blipFill rotWithShape="1">
          <a:blip r:embed="rId4">
            <a:alphaModFix/>
          </a:blip>
          <a:srcRect b="4983" l="6390" r="3479" t="6973"/>
          <a:stretch/>
        </p:blipFill>
        <p:spPr>
          <a:xfrm>
            <a:off x="4660300" y="1959388"/>
            <a:ext cx="4483700" cy="2190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400">
                <a:solidFill>
                  <a:srgbClr val="000000"/>
                </a:solidFill>
                <a:latin typeface="Arial"/>
                <a:ea typeface="Arial"/>
                <a:cs typeface="Arial"/>
                <a:sym typeface="Arial"/>
              </a:rPr>
              <a:t>Average vote rates &amp; count of votes</a:t>
            </a:r>
            <a:endParaRPr sz="2400"/>
          </a:p>
        </p:txBody>
      </p:sp>
      <p:sp>
        <p:nvSpPr>
          <p:cNvPr id="262" name="Google Shape;262;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k=3</a:t>
            </a:r>
            <a:endParaRPr/>
          </a:p>
        </p:txBody>
      </p:sp>
      <p:pic>
        <p:nvPicPr>
          <p:cNvPr id="263" name="Google Shape;263;p40"/>
          <p:cNvPicPr preferRelativeResize="0"/>
          <p:nvPr/>
        </p:nvPicPr>
        <p:blipFill>
          <a:blip r:embed="rId3">
            <a:alphaModFix/>
          </a:blip>
          <a:stretch>
            <a:fillRect/>
          </a:stretch>
        </p:blipFill>
        <p:spPr>
          <a:xfrm>
            <a:off x="-212700" y="1949998"/>
            <a:ext cx="4991101" cy="2495550"/>
          </a:xfrm>
          <a:prstGeom prst="rect">
            <a:avLst/>
          </a:prstGeom>
          <a:noFill/>
          <a:ln>
            <a:noFill/>
          </a:ln>
        </p:spPr>
      </p:pic>
      <p:pic>
        <p:nvPicPr>
          <p:cNvPr id="264" name="Google Shape;264;p40"/>
          <p:cNvPicPr preferRelativeResize="0"/>
          <p:nvPr/>
        </p:nvPicPr>
        <p:blipFill rotWithShape="1">
          <a:blip r:embed="rId4">
            <a:alphaModFix/>
          </a:blip>
          <a:srcRect b="0" l="7415" r="0" t="0"/>
          <a:stretch/>
        </p:blipFill>
        <p:spPr>
          <a:xfrm>
            <a:off x="4432400" y="1828674"/>
            <a:ext cx="5070125" cy="2738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400">
                <a:solidFill>
                  <a:srgbClr val="000000"/>
                </a:solidFill>
                <a:latin typeface="Arial"/>
                <a:ea typeface="Arial"/>
                <a:cs typeface="Arial"/>
                <a:sym typeface="Arial"/>
              </a:rPr>
              <a:t>Runtime of movies &amp; average vote rates</a:t>
            </a:r>
            <a:endParaRPr sz="2400"/>
          </a:p>
        </p:txBody>
      </p:sp>
      <p:sp>
        <p:nvSpPr>
          <p:cNvPr id="270" name="Google Shape;270;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k=3</a:t>
            </a:r>
            <a:endParaRPr/>
          </a:p>
        </p:txBody>
      </p:sp>
      <p:pic>
        <p:nvPicPr>
          <p:cNvPr id="271" name="Google Shape;271;p41"/>
          <p:cNvPicPr preferRelativeResize="0"/>
          <p:nvPr/>
        </p:nvPicPr>
        <p:blipFill>
          <a:blip r:embed="rId3">
            <a:alphaModFix/>
          </a:blip>
          <a:stretch>
            <a:fillRect/>
          </a:stretch>
        </p:blipFill>
        <p:spPr>
          <a:xfrm>
            <a:off x="-212650" y="1933838"/>
            <a:ext cx="5179850" cy="2589925"/>
          </a:xfrm>
          <a:prstGeom prst="rect">
            <a:avLst/>
          </a:prstGeom>
          <a:noFill/>
          <a:ln>
            <a:noFill/>
          </a:ln>
        </p:spPr>
      </p:pic>
      <p:pic>
        <p:nvPicPr>
          <p:cNvPr id="272" name="Google Shape;272;p41"/>
          <p:cNvPicPr preferRelativeResize="0"/>
          <p:nvPr/>
        </p:nvPicPr>
        <p:blipFill rotWithShape="1">
          <a:blip r:embed="rId4">
            <a:alphaModFix/>
          </a:blip>
          <a:srcRect b="0" l="9107" r="0" t="0"/>
          <a:stretch/>
        </p:blipFill>
        <p:spPr>
          <a:xfrm>
            <a:off x="4572000" y="1870450"/>
            <a:ext cx="4938775" cy="2716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Motivation</a:t>
            </a:r>
            <a:endParaRPr>
              <a:solidFill>
                <a:srgbClr val="E06666"/>
              </a:solidFill>
            </a:endParaRPr>
          </a:p>
        </p:txBody>
      </p:sp>
      <p:pic>
        <p:nvPicPr>
          <p:cNvPr id="69" name="Google Shape;69;p15"/>
          <p:cNvPicPr preferRelativeResize="0"/>
          <p:nvPr/>
        </p:nvPicPr>
        <p:blipFill>
          <a:blip r:embed="rId3">
            <a:alphaModFix/>
          </a:blip>
          <a:stretch>
            <a:fillRect/>
          </a:stretch>
        </p:blipFill>
        <p:spPr>
          <a:xfrm>
            <a:off x="152400" y="1170125"/>
            <a:ext cx="8839201" cy="346015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2400">
                <a:solidFill>
                  <a:srgbClr val="000000"/>
                </a:solidFill>
                <a:latin typeface="Arial"/>
                <a:ea typeface="Arial"/>
                <a:cs typeface="Arial"/>
                <a:sym typeface="Arial"/>
              </a:rPr>
              <a:t>Movie types &amp; average vote rates</a:t>
            </a:r>
            <a:endParaRPr sz="2400"/>
          </a:p>
        </p:txBody>
      </p:sp>
      <p:sp>
        <p:nvSpPr>
          <p:cNvPr id="278" name="Google Shape;278;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First convert types from words to numerical values</a:t>
            </a:r>
            <a:endParaRPr sz="1400"/>
          </a:p>
        </p:txBody>
      </p:sp>
      <p:pic>
        <p:nvPicPr>
          <p:cNvPr id="279" name="Google Shape;279;p42"/>
          <p:cNvPicPr preferRelativeResize="0"/>
          <p:nvPr/>
        </p:nvPicPr>
        <p:blipFill>
          <a:blip r:embed="rId3">
            <a:alphaModFix/>
          </a:blip>
          <a:stretch>
            <a:fillRect/>
          </a:stretch>
        </p:blipFill>
        <p:spPr>
          <a:xfrm>
            <a:off x="596800" y="1701850"/>
            <a:ext cx="5734050" cy="2867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  k=3                                                                     k = 8 </a:t>
            </a:r>
            <a:endParaRPr/>
          </a:p>
        </p:txBody>
      </p:sp>
      <p:pic>
        <p:nvPicPr>
          <p:cNvPr id="285" name="Google Shape;285;p43"/>
          <p:cNvPicPr preferRelativeResize="0"/>
          <p:nvPr/>
        </p:nvPicPr>
        <p:blipFill rotWithShape="1">
          <a:blip r:embed="rId3">
            <a:alphaModFix/>
          </a:blip>
          <a:srcRect b="0" l="7681" r="5618" t="6050"/>
          <a:stretch/>
        </p:blipFill>
        <p:spPr>
          <a:xfrm>
            <a:off x="146225" y="1982700"/>
            <a:ext cx="4425770" cy="2493275"/>
          </a:xfrm>
          <a:prstGeom prst="rect">
            <a:avLst/>
          </a:prstGeom>
          <a:noFill/>
          <a:ln>
            <a:noFill/>
          </a:ln>
        </p:spPr>
      </p:pic>
      <p:pic>
        <p:nvPicPr>
          <p:cNvPr id="286" name="Google Shape;286;p43"/>
          <p:cNvPicPr preferRelativeResize="0"/>
          <p:nvPr/>
        </p:nvPicPr>
        <p:blipFill rotWithShape="1">
          <a:blip r:embed="rId4">
            <a:alphaModFix/>
          </a:blip>
          <a:srcRect b="0" l="6854" r="8313" t="0"/>
          <a:stretch/>
        </p:blipFill>
        <p:spPr>
          <a:xfrm>
            <a:off x="4429375" y="1803975"/>
            <a:ext cx="4653275" cy="2596825"/>
          </a:xfrm>
          <a:prstGeom prst="rect">
            <a:avLst/>
          </a:prstGeom>
          <a:noFill/>
          <a:ln>
            <a:noFill/>
          </a:ln>
        </p:spPr>
      </p:pic>
      <p:sp>
        <p:nvSpPr>
          <p:cNvPr id="287" name="Google Shape;287;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2400">
                <a:solidFill>
                  <a:srgbClr val="000000"/>
                </a:solidFill>
                <a:latin typeface="Arial"/>
                <a:ea typeface="Arial"/>
                <a:cs typeface="Arial"/>
                <a:sym typeface="Arial"/>
              </a:rPr>
              <a:t>Different number of clusters</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4"/>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Clustering 2- Goals </a:t>
            </a:r>
            <a:endParaRPr>
              <a:solidFill>
                <a:srgbClr val="E06666"/>
              </a:solidFill>
            </a:endParaRPr>
          </a:p>
        </p:txBody>
      </p:sp>
      <p:sp>
        <p:nvSpPr>
          <p:cNvPr id="293" name="Google Shape;293;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Goal: </a:t>
            </a:r>
            <a:r>
              <a:rPr lang="en-GB"/>
              <a:t>trying to solve the problem of understanding the dataset</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GB"/>
              <a:t>Try to cluster the dataset to find some relation between those selected attributes</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5"/>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Clustering 2- Data Selection </a:t>
            </a:r>
            <a:endParaRPr>
              <a:solidFill>
                <a:srgbClr val="E06666"/>
              </a:solidFill>
            </a:endParaRPr>
          </a:p>
        </p:txBody>
      </p:sp>
      <p:sp>
        <p:nvSpPr>
          <p:cNvPr id="299" name="Google Shape;299;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8 attributes selected</a:t>
            </a:r>
            <a:endParaRPr/>
          </a:p>
          <a:p>
            <a:pPr indent="-342900" lvl="0" marL="457200" rtl="0" algn="l">
              <a:spcBef>
                <a:spcPts val="0"/>
              </a:spcBef>
              <a:spcAft>
                <a:spcPts val="0"/>
              </a:spcAft>
              <a:buSzPts val="1800"/>
              <a:buChar char="●"/>
            </a:pPr>
            <a:r>
              <a:rPr lang="en-GB"/>
              <a:t>Process them into vector data</a:t>
            </a:r>
            <a:endParaRPr/>
          </a:p>
          <a:p>
            <a:pPr indent="-342900" lvl="0" marL="457200" rtl="0" algn="l">
              <a:spcBef>
                <a:spcPts val="0"/>
              </a:spcBef>
              <a:spcAft>
                <a:spcPts val="0"/>
              </a:spcAft>
              <a:buSzPts val="1800"/>
              <a:buChar char="●"/>
            </a:pPr>
            <a:r>
              <a:rPr lang="en-GB"/>
              <a:t>Calculate similarity and dissimilarity matrix: SMC = number of matches/number of attributes</a:t>
            </a:r>
            <a:endParaRPr/>
          </a:p>
        </p:txBody>
      </p:sp>
      <p:pic>
        <p:nvPicPr>
          <p:cNvPr id="300" name="Google Shape;300;p45"/>
          <p:cNvPicPr preferRelativeResize="0"/>
          <p:nvPr/>
        </p:nvPicPr>
        <p:blipFill>
          <a:blip r:embed="rId3">
            <a:alphaModFix/>
          </a:blip>
          <a:stretch>
            <a:fillRect/>
          </a:stretch>
        </p:blipFill>
        <p:spPr>
          <a:xfrm>
            <a:off x="601400" y="2814425"/>
            <a:ext cx="7941224" cy="1754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6"/>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Clustering 2- Algorithm</a:t>
            </a:r>
            <a:endParaRPr>
              <a:solidFill>
                <a:srgbClr val="E06666"/>
              </a:solidFill>
            </a:endParaRPr>
          </a:p>
        </p:txBody>
      </p:sp>
      <p:sp>
        <p:nvSpPr>
          <p:cNvPr id="306" name="Google Shape;306;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DBSCAN: density based partition clustering method,</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GB"/>
              <a:t>Agglomerative: distance based hierarchical clustering method.</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307" name="Google Shape;307;p46"/>
          <p:cNvPicPr preferRelativeResize="0"/>
          <p:nvPr/>
        </p:nvPicPr>
        <p:blipFill>
          <a:blip r:embed="rId3">
            <a:alphaModFix/>
          </a:blip>
          <a:stretch>
            <a:fillRect/>
          </a:stretch>
        </p:blipFill>
        <p:spPr>
          <a:xfrm>
            <a:off x="1171000" y="1604275"/>
            <a:ext cx="6493825" cy="1087675"/>
          </a:xfrm>
          <a:prstGeom prst="rect">
            <a:avLst/>
          </a:prstGeom>
          <a:noFill/>
          <a:ln>
            <a:noFill/>
          </a:ln>
        </p:spPr>
      </p:pic>
      <p:pic>
        <p:nvPicPr>
          <p:cNvPr id="308" name="Google Shape;308;p46"/>
          <p:cNvPicPr preferRelativeResize="0"/>
          <p:nvPr/>
        </p:nvPicPr>
        <p:blipFill>
          <a:blip r:embed="rId4">
            <a:alphaModFix/>
          </a:blip>
          <a:stretch>
            <a:fillRect/>
          </a:stretch>
        </p:blipFill>
        <p:spPr>
          <a:xfrm>
            <a:off x="1170988" y="3481200"/>
            <a:ext cx="6493825" cy="108766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7"/>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Clustering 2- DBSCAN Result</a:t>
            </a:r>
            <a:endParaRPr>
              <a:solidFill>
                <a:srgbClr val="E06666"/>
              </a:solidFill>
            </a:endParaRPr>
          </a:p>
        </p:txBody>
      </p:sp>
      <p:sp>
        <p:nvSpPr>
          <p:cNvPr id="314" name="Google Shape;314;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DBSCAN: self defined (minPoints, eps)  , the default of the library is  (eps=0.5, min_samples=5)</a:t>
            </a:r>
            <a:endParaRPr/>
          </a:p>
          <a:p>
            <a:pPr indent="-342900" lvl="0" marL="457200" rtl="0" algn="l">
              <a:spcBef>
                <a:spcPts val="0"/>
              </a:spcBef>
              <a:spcAft>
                <a:spcPts val="0"/>
              </a:spcAft>
              <a:buSzPts val="1800"/>
              <a:buChar char="●"/>
            </a:pPr>
            <a:r>
              <a:rPr lang="en-GB"/>
              <a:t>     minPoints = 9                         eps = 0.375</a:t>
            </a:r>
            <a:endParaRPr/>
          </a:p>
          <a:p>
            <a:pPr indent="0" lvl="0" marL="457200" rtl="0" algn="l">
              <a:spcBef>
                <a:spcPts val="1600"/>
              </a:spcBef>
              <a:spcAft>
                <a:spcPts val="1600"/>
              </a:spcAft>
              <a:buNone/>
            </a:pPr>
            <a:r>
              <a:t/>
            </a:r>
            <a:endParaRPr/>
          </a:p>
        </p:txBody>
      </p:sp>
      <p:pic>
        <p:nvPicPr>
          <p:cNvPr id="315" name="Google Shape;315;p47"/>
          <p:cNvPicPr preferRelativeResize="0"/>
          <p:nvPr/>
        </p:nvPicPr>
        <p:blipFill>
          <a:blip r:embed="rId3">
            <a:alphaModFix/>
          </a:blip>
          <a:stretch>
            <a:fillRect/>
          </a:stretch>
        </p:blipFill>
        <p:spPr>
          <a:xfrm>
            <a:off x="854375" y="2571740"/>
            <a:ext cx="2139851" cy="1900825"/>
          </a:xfrm>
          <a:prstGeom prst="rect">
            <a:avLst/>
          </a:prstGeom>
          <a:noFill/>
          <a:ln>
            <a:noFill/>
          </a:ln>
        </p:spPr>
      </p:pic>
      <p:pic>
        <p:nvPicPr>
          <p:cNvPr id="316" name="Google Shape;316;p47"/>
          <p:cNvPicPr preferRelativeResize="0"/>
          <p:nvPr/>
        </p:nvPicPr>
        <p:blipFill>
          <a:blip r:embed="rId4">
            <a:alphaModFix/>
          </a:blip>
          <a:stretch>
            <a:fillRect/>
          </a:stretch>
        </p:blipFill>
        <p:spPr>
          <a:xfrm>
            <a:off x="3460227" y="2537602"/>
            <a:ext cx="2223550" cy="1969100"/>
          </a:xfrm>
          <a:prstGeom prst="rect">
            <a:avLst/>
          </a:prstGeom>
          <a:noFill/>
          <a:ln>
            <a:noFill/>
          </a:ln>
        </p:spPr>
      </p:pic>
      <p:pic>
        <p:nvPicPr>
          <p:cNvPr id="317" name="Google Shape;317;p47"/>
          <p:cNvPicPr preferRelativeResize="0"/>
          <p:nvPr/>
        </p:nvPicPr>
        <p:blipFill>
          <a:blip r:embed="rId5">
            <a:alphaModFix/>
          </a:blip>
          <a:stretch>
            <a:fillRect/>
          </a:stretch>
        </p:blipFill>
        <p:spPr>
          <a:xfrm>
            <a:off x="6149775" y="2828000"/>
            <a:ext cx="2223550" cy="138831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8"/>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Clustering 2- Agglomerative Result</a:t>
            </a:r>
            <a:endParaRPr>
              <a:solidFill>
                <a:srgbClr val="E06666"/>
              </a:solidFill>
            </a:endParaRPr>
          </a:p>
        </p:txBody>
      </p:sp>
      <p:sp>
        <p:nvSpPr>
          <p:cNvPr id="323" name="Google Shape;323;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Agglomerative: distance based hierarchical clustering method.</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324" name="Google Shape;324;p48"/>
          <p:cNvPicPr preferRelativeResize="0"/>
          <p:nvPr/>
        </p:nvPicPr>
        <p:blipFill>
          <a:blip r:embed="rId3">
            <a:alphaModFix/>
          </a:blip>
          <a:stretch>
            <a:fillRect/>
          </a:stretch>
        </p:blipFill>
        <p:spPr>
          <a:xfrm>
            <a:off x="495275" y="1640450"/>
            <a:ext cx="1912401" cy="572700"/>
          </a:xfrm>
          <a:prstGeom prst="rect">
            <a:avLst/>
          </a:prstGeom>
          <a:noFill/>
          <a:ln>
            <a:noFill/>
          </a:ln>
        </p:spPr>
      </p:pic>
      <p:pic>
        <p:nvPicPr>
          <p:cNvPr id="325" name="Google Shape;325;p48"/>
          <p:cNvPicPr preferRelativeResize="0"/>
          <p:nvPr/>
        </p:nvPicPr>
        <p:blipFill>
          <a:blip r:embed="rId4">
            <a:alphaModFix/>
          </a:blip>
          <a:stretch>
            <a:fillRect/>
          </a:stretch>
        </p:blipFill>
        <p:spPr>
          <a:xfrm>
            <a:off x="466213" y="2238500"/>
            <a:ext cx="8437877" cy="484050"/>
          </a:xfrm>
          <a:prstGeom prst="rect">
            <a:avLst/>
          </a:prstGeom>
          <a:noFill/>
          <a:ln>
            <a:noFill/>
          </a:ln>
        </p:spPr>
      </p:pic>
      <p:pic>
        <p:nvPicPr>
          <p:cNvPr id="326" name="Google Shape;326;p48"/>
          <p:cNvPicPr preferRelativeResize="0"/>
          <p:nvPr/>
        </p:nvPicPr>
        <p:blipFill>
          <a:blip r:embed="rId5">
            <a:alphaModFix/>
          </a:blip>
          <a:stretch>
            <a:fillRect/>
          </a:stretch>
        </p:blipFill>
        <p:spPr>
          <a:xfrm>
            <a:off x="394438" y="2835874"/>
            <a:ext cx="8581448" cy="777526"/>
          </a:xfrm>
          <a:prstGeom prst="rect">
            <a:avLst/>
          </a:prstGeom>
          <a:noFill/>
          <a:ln>
            <a:noFill/>
          </a:ln>
        </p:spPr>
      </p:pic>
      <p:pic>
        <p:nvPicPr>
          <p:cNvPr id="327" name="Google Shape;327;p48"/>
          <p:cNvPicPr preferRelativeResize="0"/>
          <p:nvPr/>
        </p:nvPicPr>
        <p:blipFill>
          <a:blip r:embed="rId6">
            <a:alphaModFix/>
          </a:blip>
          <a:stretch>
            <a:fillRect/>
          </a:stretch>
        </p:blipFill>
        <p:spPr>
          <a:xfrm>
            <a:off x="466225" y="3726725"/>
            <a:ext cx="8520602" cy="122395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9"/>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Clustering 2- Agglomerative Result</a:t>
            </a:r>
            <a:endParaRPr>
              <a:solidFill>
                <a:srgbClr val="E06666"/>
              </a:solidFill>
            </a:endParaRPr>
          </a:p>
        </p:txBody>
      </p:sp>
      <p:sp>
        <p:nvSpPr>
          <p:cNvPr id="333" name="Google Shape;333;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Agglomerative: distance based hierarchical clustering method.</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334" name="Google Shape;334;p49"/>
          <p:cNvPicPr preferRelativeResize="0"/>
          <p:nvPr/>
        </p:nvPicPr>
        <p:blipFill>
          <a:blip r:embed="rId3">
            <a:alphaModFix/>
          </a:blip>
          <a:stretch>
            <a:fillRect/>
          </a:stretch>
        </p:blipFill>
        <p:spPr>
          <a:xfrm>
            <a:off x="154700" y="2571763"/>
            <a:ext cx="2823826" cy="1787900"/>
          </a:xfrm>
          <a:prstGeom prst="rect">
            <a:avLst/>
          </a:prstGeom>
          <a:noFill/>
          <a:ln>
            <a:noFill/>
          </a:ln>
        </p:spPr>
      </p:pic>
      <p:pic>
        <p:nvPicPr>
          <p:cNvPr id="335" name="Google Shape;335;p49"/>
          <p:cNvPicPr preferRelativeResize="0"/>
          <p:nvPr/>
        </p:nvPicPr>
        <p:blipFill>
          <a:blip r:embed="rId4">
            <a:alphaModFix/>
          </a:blip>
          <a:stretch>
            <a:fillRect/>
          </a:stretch>
        </p:blipFill>
        <p:spPr>
          <a:xfrm>
            <a:off x="2978525" y="2499188"/>
            <a:ext cx="3053000" cy="1933025"/>
          </a:xfrm>
          <a:prstGeom prst="rect">
            <a:avLst/>
          </a:prstGeom>
          <a:noFill/>
          <a:ln>
            <a:noFill/>
          </a:ln>
        </p:spPr>
      </p:pic>
      <p:pic>
        <p:nvPicPr>
          <p:cNvPr id="336" name="Google Shape;336;p49"/>
          <p:cNvPicPr preferRelativeResize="0"/>
          <p:nvPr/>
        </p:nvPicPr>
        <p:blipFill>
          <a:blip r:embed="rId5">
            <a:alphaModFix/>
          </a:blip>
          <a:stretch>
            <a:fillRect/>
          </a:stretch>
        </p:blipFill>
        <p:spPr>
          <a:xfrm>
            <a:off x="5952825" y="2499200"/>
            <a:ext cx="3053029" cy="1933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0"/>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Clustering 2- Analysis and Future improvement</a:t>
            </a:r>
            <a:endParaRPr>
              <a:solidFill>
                <a:srgbClr val="E06666"/>
              </a:solidFill>
            </a:endParaRPr>
          </a:p>
        </p:txBody>
      </p:sp>
      <p:sp>
        <p:nvSpPr>
          <p:cNvPr id="342" name="Google Shape;342;p50"/>
          <p:cNvSpPr txBox="1"/>
          <p:nvPr>
            <p:ph idx="1" type="body"/>
          </p:nvPr>
        </p:nvSpPr>
        <p:spPr>
          <a:xfrm>
            <a:off x="311700" y="14999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Probable Reasons:</a:t>
            </a:r>
            <a:endParaRPr/>
          </a:p>
          <a:p>
            <a:pPr indent="0" lvl="0" marL="0" rtl="0" algn="just">
              <a:spcBef>
                <a:spcPts val="1600"/>
              </a:spcBef>
              <a:spcAft>
                <a:spcPts val="0"/>
              </a:spcAft>
              <a:buNone/>
            </a:pPr>
            <a:r>
              <a:rPr lang="en-GB" sz="1400">
                <a:solidFill>
                  <a:srgbClr val="000000"/>
                </a:solidFill>
                <a:latin typeface="Arial"/>
                <a:ea typeface="Arial"/>
                <a:cs typeface="Arial"/>
                <a:sym typeface="Arial"/>
              </a:rPr>
              <a:t>1. The relation between the data points on these columns are not clear enough to be clustered into some reasonable result.</a:t>
            </a:r>
            <a:endParaRPr sz="1400">
              <a:solidFill>
                <a:srgbClr val="000000"/>
              </a:solidFill>
              <a:latin typeface="Arial"/>
              <a:ea typeface="Arial"/>
              <a:cs typeface="Arial"/>
              <a:sym typeface="Arial"/>
            </a:endParaRPr>
          </a:p>
          <a:p>
            <a:pPr indent="0" lvl="0" marL="0" rtl="0" algn="just">
              <a:spcBef>
                <a:spcPts val="0"/>
              </a:spcBef>
              <a:spcAft>
                <a:spcPts val="0"/>
              </a:spcAft>
              <a:buNone/>
            </a:pPr>
            <a:r>
              <a:rPr lang="en-GB"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0" lvl="0" marL="0" rtl="0" algn="just">
              <a:spcBef>
                <a:spcPts val="0"/>
              </a:spcBef>
              <a:spcAft>
                <a:spcPts val="0"/>
              </a:spcAft>
              <a:buNone/>
            </a:pPr>
            <a:r>
              <a:rPr lang="en-GB" sz="1400">
                <a:solidFill>
                  <a:srgbClr val="000000"/>
                </a:solidFill>
                <a:latin typeface="Arial"/>
                <a:ea typeface="Arial"/>
                <a:cs typeface="Arial"/>
                <a:sym typeface="Arial"/>
              </a:rPr>
              <a:t>2. The data pre-processing is not enough. To solve this problem, more columns should be added into the analysis, and we should try different combinations of the selected 29 columns.</a:t>
            </a:r>
            <a:endParaRPr sz="1400">
              <a:solidFill>
                <a:srgbClr val="000000"/>
              </a:solidFill>
              <a:latin typeface="Arial"/>
              <a:ea typeface="Arial"/>
              <a:cs typeface="Arial"/>
              <a:sym typeface="Arial"/>
            </a:endParaRPr>
          </a:p>
          <a:p>
            <a:pPr indent="0" lvl="0" marL="0" rtl="0" algn="just">
              <a:spcBef>
                <a:spcPts val="0"/>
              </a:spcBef>
              <a:spcAft>
                <a:spcPts val="0"/>
              </a:spcAft>
              <a:buNone/>
            </a:pPr>
            <a:r>
              <a:t/>
            </a:r>
            <a:endParaRPr sz="1400">
              <a:solidFill>
                <a:srgbClr val="000000"/>
              </a:solidFill>
              <a:latin typeface="Arial"/>
              <a:ea typeface="Arial"/>
              <a:cs typeface="Arial"/>
              <a:sym typeface="Arial"/>
            </a:endParaRPr>
          </a:p>
          <a:p>
            <a:pPr indent="0" lvl="0" marL="0" rtl="0" algn="just">
              <a:spcBef>
                <a:spcPts val="0"/>
              </a:spcBef>
              <a:spcAft>
                <a:spcPts val="0"/>
              </a:spcAft>
              <a:buNone/>
            </a:pPr>
            <a:r>
              <a:rPr lang="en-GB" sz="1400">
                <a:solidFill>
                  <a:srgbClr val="000000"/>
                </a:solidFill>
                <a:latin typeface="Arial"/>
                <a:ea typeface="Arial"/>
                <a:cs typeface="Arial"/>
                <a:sym typeface="Arial"/>
              </a:rPr>
              <a:t>3. The algorithm chosen might affect the result. </a:t>
            </a:r>
            <a:endParaRPr sz="1400"/>
          </a:p>
          <a:p>
            <a:pPr indent="0" lvl="0" marL="0" rtl="0" algn="l">
              <a:spcBef>
                <a:spcPts val="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1"/>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Association Rule</a:t>
            </a:r>
            <a:endParaRPr>
              <a:solidFill>
                <a:srgbClr val="E06666"/>
              </a:solidFill>
            </a:endParaRPr>
          </a:p>
        </p:txBody>
      </p:sp>
      <p:pic>
        <p:nvPicPr>
          <p:cNvPr id="348" name="Google Shape;348;p51"/>
          <p:cNvPicPr preferRelativeResize="0"/>
          <p:nvPr/>
        </p:nvPicPr>
        <p:blipFill>
          <a:blip r:embed="rId3">
            <a:alphaModFix/>
          </a:blip>
          <a:stretch>
            <a:fillRect/>
          </a:stretch>
        </p:blipFill>
        <p:spPr>
          <a:xfrm>
            <a:off x="2913250" y="1159775"/>
            <a:ext cx="3317488" cy="38209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idx="1" type="body"/>
          </p:nvPr>
        </p:nvSpPr>
        <p:spPr>
          <a:xfrm>
            <a:off x="311700" y="1551575"/>
            <a:ext cx="8520600" cy="3017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400"/>
              <a:t>understand the correlation between cast, crew, popularity, vote rate and other attributes</a:t>
            </a:r>
            <a:endParaRPr sz="2400"/>
          </a:p>
          <a:p>
            <a:pPr indent="-381000" lvl="0" marL="457200" rtl="0" algn="l">
              <a:spcBef>
                <a:spcPts val="1000"/>
              </a:spcBef>
              <a:spcAft>
                <a:spcPts val="0"/>
              </a:spcAft>
              <a:buSzPts val="2400"/>
              <a:buChar char="●"/>
            </a:pPr>
            <a:r>
              <a:rPr lang="en-GB" sz="2400"/>
              <a:t>predict the success of a movie before released</a:t>
            </a:r>
            <a:endParaRPr sz="2400"/>
          </a:p>
          <a:p>
            <a:pPr indent="-381000" lvl="0" marL="457200" rtl="0" algn="l">
              <a:spcBef>
                <a:spcPts val="1000"/>
              </a:spcBef>
              <a:spcAft>
                <a:spcPts val="0"/>
              </a:spcAft>
              <a:buSzPts val="2400"/>
              <a:buChar char="●"/>
            </a:pPr>
            <a:r>
              <a:rPr lang="en-GB" sz="2400"/>
              <a:t>recommend movies based on their similarity</a:t>
            </a:r>
            <a:endParaRPr sz="2400"/>
          </a:p>
          <a:p>
            <a:pPr indent="0" lvl="0" marL="0" rtl="0" algn="l">
              <a:spcBef>
                <a:spcPts val="1000"/>
              </a:spcBef>
              <a:spcAft>
                <a:spcPts val="1000"/>
              </a:spcAft>
              <a:buNone/>
            </a:pPr>
            <a:r>
              <a:t/>
            </a:r>
            <a:endParaRPr/>
          </a:p>
        </p:txBody>
      </p:sp>
      <p:sp>
        <p:nvSpPr>
          <p:cNvPr id="75" name="Google Shape;75;p16"/>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Problem</a:t>
            </a:r>
            <a:endParaRPr>
              <a:solidFill>
                <a:srgbClr val="E06666"/>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2"/>
          <p:cNvSpPr txBox="1"/>
          <p:nvPr>
            <p:ph idx="1" type="body"/>
          </p:nvPr>
        </p:nvSpPr>
        <p:spPr>
          <a:xfrm>
            <a:off x="311700" y="560475"/>
            <a:ext cx="8520600" cy="41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381000" lvl="0" marL="457200" rtl="0" algn="l">
              <a:spcBef>
                <a:spcPts val="1000"/>
              </a:spcBef>
              <a:spcAft>
                <a:spcPts val="0"/>
              </a:spcAft>
              <a:buSzPts val="2400"/>
              <a:buChar char="●"/>
            </a:pPr>
            <a:r>
              <a:rPr lang="en-GB" sz="2400"/>
              <a:t>Recommend movies based on their similarity</a:t>
            </a:r>
            <a:endParaRPr sz="2400"/>
          </a:p>
          <a:p>
            <a:pPr indent="-381000" lvl="1" marL="914400" rtl="0" algn="l">
              <a:spcBef>
                <a:spcPts val="1000"/>
              </a:spcBef>
              <a:spcAft>
                <a:spcPts val="0"/>
              </a:spcAft>
              <a:buSzPts val="2400"/>
              <a:buChar char="○"/>
            </a:pPr>
            <a:r>
              <a:rPr lang="en-GB" sz="2400"/>
              <a:t>Data Analytics</a:t>
            </a:r>
            <a:endParaRPr sz="2400"/>
          </a:p>
          <a:p>
            <a:pPr indent="-381000" lvl="0" marL="457200" rtl="0" algn="l">
              <a:spcBef>
                <a:spcPts val="1000"/>
              </a:spcBef>
              <a:spcAft>
                <a:spcPts val="0"/>
              </a:spcAft>
              <a:buSzPts val="2400"/>
              <a:buChar char="●"/>
            </a:pPr>
            <a:r>
              <a:rPr lang="en-GB" sz="2400"/>
              <a:t>Predict the success of a movie before released</a:t>
            </a:r>
            <a:endParaRPr sz="2400"/>
          </a:p>
          <a:p>
            <a:pPr indent="-381000" lvl="1" marL="914400" rtl="0" algn="l">
              <a:spcBef>
                <a:spcPts val="1000"/>
              </a:spcBef>
              <a:spcAft>
                <a:spcPts val="0"/>
              </a:spcAft>
              <a:buSzPts val="2400"/>
              <a:buChar char="○"/>
            </a:pPr>
            <a:r>
              <a:rPr lang="en-GB" sz="2400"/>
              <a:t>Classification</a:t>
            </a:r>
            <a:endParaRPr sz="2400"/>
          </a:p>
          <a:p>
            <a:pPr indent="-381000" lvl="0" marL="457200" rtl="0" algn="l">
              <a:spcBef>
                <a:spcPts val="1000"/>
              </a:spcBef>
              <a:spcAft>
                <a:spcPts val="0"/>
              </a:spcAft>
              <a:buSzPts val="2400"/>
              <a:buChar char="●"/>
            </a:pPr>
            <a:r>
              <a:rPr lang="en-GB" sz="2400"/>
              <a:t>Understand the correlation between cast, crew, popularity, vote rate and other attributes</a:t>
            </a:r>
            <a:endParaRPr sz="2400"/>
          </a:p>
          <a:p>
            <a:pPr indent="-381000" lvl="1" marL="914400" rtl="0" algn="l">
              <a:spcBef>
                <a:spcPts val="1000"/>
              </a:spcBef>
              <a:spcAft>
                <a:spcPts val="0"/>
              </a:spcAft>
              <a:buSzPts val="2400"/>
              <a:buChar char="○"/>
            </a:pPr>
            <a:r>
              <a:rPr lang="en-GB" sz="2400"/>
              <a:t>Clustering Analysis, Association Rule</a:t>
            </a:r>
            <a:endParaRPr sz="2400"/>
          </a:p>
          <a:p>
            <a:pPr indent="0" lvl="0" marL="0" rtl="0" algn="l">
              <a:spcBef>
                <a:spcPts val="1000"/>
              </a:spcBef>
              <a:spcAft>
                <a:spcPts val="1000"/>
              </a:spcAft>
              <a:buNone/>
            </a:pPr>
            <a:r>
              <a:t/>
            </a:r>
            <a:endParaRPr/>
          </a:p>
        </p:txBody>
      </p:sp>
      <p:sp>
        <p:nvSpPr>
          <p:cNvPr id="354" name="Google Shape;354;p52"/>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Summary</a:t>
            </a:r>
            <a:endParaRPr>
              <a:solidFill>
                <a:srgbClr val="E0666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Pre-processing</a:t>
            </a:r>
            <a:endParaRPr>
              <a:solidFill>
                <a:srgbClr val="E06666"/>
              </a:solidFill>
            </a:endParaRPr>
          </a:p>
        </p:txBody>
      </p:sp>
      <p:pic>
        <p:nvPicPr>
          <p:cNvPr id="81" name="Google Shape;81;p17"/>
          <p:cNvPicPr preferRelativeResize="0"/>
          <p:nvPr/>
        </p:nvPicPr>
        <p:blipFill>
          <a:blip r:embed="rId3">
            <a:alphaModFix/>
          </a:blip>
          <a:stretch>
            <a:fillRect/>
          </a:stretch>
        </p:blipFill>
        <p:spPr>
          <a:xfrm>
            <a:off x="1276589" y="1090875"/>
            <a:ext cx="6590824" cy="3969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Pre-processing</a:t>
            </a:r>
            <a:endParaRPr>
              <a:solidFill>
                <a:srgbClr val="E06666"/>
              </a:solidFill>
            </a:endParaRPr>
          </a:p>
        </p:txBody>
      </p:sp>
      <p:pic>
        <p:nvPicPr>
          <p:cNvPr id="87" name="Google Shape;87;p18"/>
          <p:cNvPicPr preferRelativeResize="0"/>
          <p:nvPr/>
        </p:nvPicPr>
        <p:blipFill>
          <a:blip r:embed="rId3">
            <a:alphaModFix/>
          </a:blip>
          <a:stretch>
            <a:fillRect/>
          </a:stretch>
        </p:blipFill>
        <p:spPr>
          <a:xfrm>
            <a:off x="5236249" y="3003725"/>
            <a:ext cx="3791900" cy="1676715"/>
          </a:xfrm>
          <a:prstGeom prst="rect">
            <a:avLst/>
          </a:prstGeom>
          <a:noFill/>
          <a:ln>
            <a:noFill/>
          </a:ln>
        </p:spPr>
      </p:pic>
      <p:pic>
        <p:nvPicPr>
          <p:cNvPr id="88" name="Google Shape;88;p18"/>
          <p:cNvPicPr preferRelativeResize="0"/>
          <p:nvPr/>
        </p:nvPicPr>
        <p:blipFill>
          <a:blip r:embed="rId4">
            <a:alphaModFix/>
          </a:blip>
          <a:stretch>
            <a:fillRect/>
          </a:stretch>
        </p:blipFill>
        <p:spPr>
          <a:xfrm>
            <a:off x="5236249" y="1122550"/>
            <a:ext cx="3791901" cy="1764925"/>
          </a:xfrm>
          <a:prstGeom prst="rect">
            <a:avLst/>
          </a:prstGeom>
          <a:noFill/>
          <a:ln>
            <a:noFill/>
          </a:ln>
        </p:spPr>
      </p:pic>
      <p:pic>
        <p:nvPicPr>
          <p:cNvPr id="89" name="Google Shape;89;p18"/>
          <p:cNvPicPr preferRelativeResize="0"/>
          <p:nvPr/>
        </p:nvPicPr>
        <p:blipFill>
          <a:blip r:embed="rId5">
            <a:alphaModFix/>
          </a:blip>
          <a:stretch>
            <a:fillRect/>
          </a:stretch>
        </p:blipFill>
        <p:spPr>
          <a:xfrm>
            <a:off x="2970949" y="1654805"/>
            <a:ext cx="975152" cy="781654"/>
          </a:xfrm>
          <a:prstGeom prst="rect">
            <a:avLst/>
          </a:prstGeom>
          <a:noFill/>
          <a:ln>
            <a:noFill/>
          </a:ln>
        </p:spPr>
      </p:pic>
      <p:pic>
        <p:nvPicPr>
          <p:cNvPr id="90" name="Google Shape;90;p18"/>
          <p:cNvPicPr preferRelativeResize="0"/>
          <p:nvPr/>
        </p:nvPicPr>
        <p:blipFill>
          <a:blip r:embed="rId6">
            <a:alphaModFix/>
          </a:blip>
          <a:stretch>
            <a:fillRect/>
          </a:stretch>
        </p:blipFill>
        <p:spPr>
          <a:xfrm>
            <a:off x="3994281" y="1353648"/>
            <a:ext cx="1075636" cy="3326803"/>
          </a:xfrm>
          <a:prstGeom prst="rect">
            <a:avLst/>
          </a:prstGeom>
          <a:noFill/>
          <a:ln>
            <a:noFill/>
          </a:ln>
        </p:spPr>
      </p:pic>
      <p:pic>
        <p:nvPicPr>
          <p:cNvPr id="91" name="Google Shape;91;p18"/>
          <p:cNvPicPr preferRelativeResize="0"/>
          <p:nvPr/>
        </p:nvPicPr>
        <p:blipFill>
          <a:blip r:embed="rId7">
            <a:alphaModFix/>
          </a:blip>
          <a:stretch>
            <a:fillRect/>
          </a:stretch>
        </p:blipFill>
        <p:spPr>
          <a:xfrm>
            <a:off x="2120475" y="2443350"/>
            <a:ext cx="1825626" cy="812918"/>
          </a:xfrm>
          <a:prstGeom prst="rect">
            <a:avLst/>
          </a:prstGeom>
          <a:noFill/>
          <a:ln>
            <a:noFill/>
          </a:ln>
        </p:spPr>
      </p:pic>
      <p:pic>
        <p:nvPicPr>
          <p:cNvPr id="92" name="Google Shape;92;p18"/>
          <p:cNvPicPr preferRelativeResize="0"/>
          <p:nvPr/>
        </p:nvPicPr>
        <p:blipFill>
          <a:blip r:embed="rId8">
            <a:alphaModFix/>
          </a:blip>
          <a:stretch>
            <a:fillRect/>
          </a:stretch>
        </p:blipFill>
        <p:spPr>
          <a:xfrm>
            <a:off x="2401760" y="3263150"/>
            <a:ext cx="1544340" cy="526414"/>
          </a:xfrm>
          <a:prstGeom prst="rect">
            <a:avLst/>
          </a:prstGeom>
          <a:noFill/>
          <a:ln>
            <a:noFill/>
          </a:ln>
        </p:spPr>
      </p:pic>
      <p:pic>
        <p:nvPicPr>
          <p:cNvPr id="93" name="Google Shape;93;p18"/>
          <p:cNvPicPr preferRelativeResize="0"/>
          <p:nvPr/>
        </p:nvPicPr>
        <p:blipFill>
          <a:blip r:embed="rId9">
            <a:alphaModFix/>
          </a:blip>
          <a:stretch>
            <a:fillRect/>
          </a:stretch>
        </p:blipFill>
        <p:spPr>
          <a:xfrm>
            <a:off x="2970949" y="3862704"/>
            <a:ext cx="975153" cy="516589"/>
          </a:xfrm>
          <a:prstGeom prst="rect">
            <a:avLst/>
          </a:prstGeom>
          <a:noFill/>
          <a:ln>
            <a:noFill/>
          </a:ln>
        </p:spPr>
      </p:pic>
      <p:pic>
        <p:nvPicPr>
          <p:cNvPr id="94" name="Google Shape;94;p18"/>
          <p:cNvPicPr preferRelativeResize="0"/>
          <p:nvPr/>
        </p:nvPicPr>
        <p:blipFill>
          <a:blip r:embed="rId10">
            <a:alphaModFix/>
          </a:blip>
          <a:stretch>
            <a:fillRect/>
          </a:stretch>
        </p:blipFill>
        <p:spPr>
          <a:xfrm>
            <a:off x="383150" y="1691538"/>
            <a:ext cx="1544350" cy="2316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Pre-processing</a:t>
            </a:r>
            <a:endParaRPr>
              <a:solidFill>
                <a:srgbClr val="E06666"/>
              </a:solidFill>
            </a:endParaRPr>
          </a:p>
        </p:txBody>
      </p:sp>
      <p:pic>
        <p:nvPicPr>
          <p:cNvPr id="100" name="Google Shape;100;p19"/>
          <p:cNvPicPr preferRelativeResize="0"/>
          <p:nvPr/>
        </p:nvPicPr>
        <p:blipFill>
          <a:blip r:embed="rId3">
            <a:alphaModFix/>
          </a:blip>
          <a:stretch>
            <a:fillRect/>
          </a:stretch>
        </p:blipFill>
        <p:spPr>
          <a:xfrm>
            <a:off x="2805825" y="1118225"/>
            <a:ext cx="2572538" cy="3820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Pre-processing</a:t>
            </a:r>
            <a:endParaRPr>
              <a:solidFill>
                <a:srgbClr val="E06666"/>
              </a:solidFill>
            </a:endParaRPr>
          </a:p>
        </p:txBody>
      </p:sp>
      <p:pic>
        <p:nvPicPr>
          <p:cNvPr id="106" name="Google Shape;106;p20"/>
          <p:cNvPicPr preferRelativeResize="0"/>
          <p:nvPr/>
        </p:nvPicPr>
        <p:blipFill>
          <a:blip r:embed="rId3">
            <a:alphaModFix/>
          </a:blip>
          <a:stretch>
            <a:fillRect/>
          </a:stretch>
        </p:blipFill>
        <p:spPr>
          <a:xfrm>
            <a:off x="1865000" y="1170125"/>
            <a:ext cx="5414007" cy="3973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616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06666"/>
                </a:solidFill>
              </a:rPr>
              <a:t>Pre-processing</a:t>
            </a:r>
            <a:endParaRPr>
              <a:solidFill>
                <a:srgbClr val="E06666"/>
              </a:solidFill>
            </a:endParaRPr>
          </a:p>
        </p:txBody>
      </p:sp>
      <p:pic>
        <p:nvPicPr>
          <p:cNvPr id="112" name="Google Shape;112;p21"/>
          <p:cNvPicPr preferRelativeResize="0"/>
          <p:nvPr/>
        </p:nvPicPr>
        <p:blipFill>
          <a:blip r:embed="rId3">
            <a:alphaModFix/>
          </a:blip>
          <a:stretch>
            <a:fillRect/>
          </a:stretch>
        </p:blipFill>
        <p:spPr>
          <a:xfrm>
            <a:off x="3361787" y="1677975"/>
            <a:ext cx="5553925" cy="2355450"/>
          </a:xfrm>
          <a:prstGeom prst="rect">
            <a:avLst/>
          </a:prstGeom>
          <a:noFill/>
          <a:ln>
            <a:noFill/>
          </a:ln>
        </p:spPr>
      </p:pic>
      <p:pic>
        <p:nvPicPr>
          <p:cNvPr id="113" name="Google Shape;113;p21"/>
          <p:cNvPicPr preferRelativeResize="0"/>
          <p:nvPr/>
        </p:nvPicPr>
        <p:blipFill>
          <a:blip r:embed="rId4">
            <a:alphaModFix/>
          </a:blip>
          <a:stretch>
            <a:fillRect/>
          </a:stretch>
        </p:blipFill>
        <p:spPr>
          <a:xfrm>
            <a:off x="535125" y="1170125"/>
            <a:ext cx="2639706" cy="3820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